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3" r:id="rId3"/>
    <p:sldId id="262" r:id="rId4"/>
    <p:sldId id="258" r:id="rId5"/>
    <p:sldId id="259" r:id="rId6"/>
    <p:sldId id="257"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3C427-2A64-4423-9715-9DF29178DED0}" type="datetimeFigureOut">
              <a:rPr lang="en-GB" smtClean="0"/>
              <a:t>06/02/2024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7F751-B670-4ABF-B200-3B2CFB760D3C}" type="slidenum">
              <a:rPr lang="en-GB" smtClean="0"/>
              <a:t>‹#›</a:t>
            </a:fld>
            <a:endParaRPr lang="en-GB"/>
          </a:p>
        </p:txBody>
      </p:sp>
    </p:spTree>
    <p:extLst>
      <p:ext uri="{BB962C8B-B14F-4D97-AF65-F5344CB8AC3E}">
        <p14:creationId xmlns:p14="http://schemas.microsoft.com/office/powerpoint/2010/main" val="288006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documented in various sources, for example. The most recent NI Youth Wellbeing Prevalence survey and the still waiting report,  the mental health of our young people if of concern.</a:t>
            </a:r>
          </a:p>
          <a:p>
            <a:endParaRPr lang="en-GB" dirty="0"/>
          </a:p>
          <a:p>
            <a:r>
              <a:rPr lang="en-GB" dirty="0"/>
              <a:t>As well as this, taking an average over the past 5 years the CAMHS dataset figures indicate that approximately 30% of all referrals received into CAMHS don’t meet the standardised clinical referral criteria.</a:t>
            </a:r>
          </a:p>
          <a:p>
            <a:endParaRPr lang="en-GB" dirty="0"/>
          </a:p>
          <a:p>
            <a:r>
              <a:rPr lang="en-GB" dirty="0"/>
              <a:t>This highlights that there is a population of children who referrers believe could benefit from CAMHS intervention but when triaged by the service are not suitable.</a:t>
            </a:r>
          </a:p>
          <a:p>
            <a:endParaRPr lang="en-GB" dirty="0"/>
          </a:p>
          <a:p>
            <a:r>
              <a:rPr lang="en-GB" dirty="0"/>
              <a:t>All these young people have an emotional wellbeing need nonetheless, and The Emotional Wellbeing Teams in post primary schools is CAMHS contribution to the children and young people’s emotional health and wellbeing in education framework.</a:t>
            </a:r>
          </a:p>
          <a:p>
            <a:endParaRPr lang="en-GB" dirty="0"/>
          </a:p>
          <a:p>
            <a:r>
              <a:rPr lang="en-GB" dirty="0"/>
              <a:t>These will be dedicated teams that will work with  schools to provide the following CORE OFFER</a:t>
            </a:r>
          </a:p>
        </p:txBody>
      </p:sp>
      <p:sp>
        <p:nvSpPr>
          <p:cNvPr id="4" name="Slide Number Placeholder 3"/>
          <p:cNvSpPr>
            <a:spLocks noGrp="1"/>
          </p:cNvSpPr>
          <p:nvPr>
            <p:ph type="sldNum" sz="quarter" idx="5"/>
          </p:nvPr>
        </p:nvSpPr>
        <p:spPr/>
        <p:txBody>
          <a:bodyPr/>
          <a:lstStyle/>
          <a:p>
            <a:fld id="{4C696A2D-452E-4C05-B004-09EEBD56F660}" type="slidenum">
              <a:rPr lang="en-GB" smtClean="0"/>
              <a:t>2</a:t>
            </a:fld>
            <a:endParaRPr lang="en-GB"/>
          </a:p>
        </p:txBody>
      </p:sp>
    </p:spTree>
    <p:extLst>
      <p:ext uri="{BB962C8B-B14F-4D97-AF65-F5344CB8AC3E}">
        <p14:creationId xmlns:p14="http://schemas.microsoft.com/office/powerpoint/2010/main" val="152603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Framework aims …</a:t>
            </a:r>
          </a:p>
        </p:txBody>
      </p:sp>
      <p:sp>
        <p:nvSpPr>
          <p:cNvPr id="4" name="Slide Number Placeholder 3"/>
          <p:cNvSpPr>
            <a:spLocks noGrp="1"/>
          </p:cNvSpPr>
          <p:nvPr>
            <p:ph type="sldNum" sz="quarter" idx="5"/>
          </p:nvPr>
        </p:nvSpPr>
        <p:spPr/>
        <p:txBody>
          <a:bodyPr/>
          <a:lstStyle/>
          <a:p>
            <a:fld id="{4C696A2D-452E-4C05-B004-09EEBD56F660}" type="slidenum">
              <a:rPr lang="en-GB" smtClean="0"/>
              <a:t>3</a:t>
            </a:fld>
            <a:endParaRPr lang="en-GB"/>
          </a:p>
        </p:txBody>
      </p:sp>
    </p:spTree>
    <p:extLst>
      <p:ext uri="{BB962C8B-B14F-4D97-AF65-F5344CB8AC3E}">
        <p14:creationId xmlns:p14="http://schemas.microsoft.com/office/powerpoint/2010/main" val="324376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1DA7-2445-403B-8377-6ED89041F9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136FE4-9EFE-45C5-A840-E14B52B23E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6195C4-B030-41D3-8C7C-953FEB0A74AE}"/>
              </a:ext>
            </a:extLst>
          </p:cNvPr>
          <p:cNvSpPr>
            <a:spLocks noGrp="1"/>
          </p:cNvSpPr>
          <p:nvPr>
            <p:ph type="dt" sz="half" idx="10"/>
          </p:nvPr>
        </p:nvSpPr>
        <p:spPr/>
        <p:txBody>
          <a:bodyPr/>
          <a:lstStyle/>
          <a:p>
            <a:fld id="{B3B6E552-6165-457E-A9C1-21670477C54A}" type="datetimeFigureOut">
              <a:rPr lang="en-GB" smtClean="0"/>
              <a:t>06/02/2024</a:t>
            </a:fld>
            <a:endParaRPr lang="en-GB"/>
          </a:p>
        </p:txBody>
      </p:sp>
      <p:sp>
        <p:nvSpPr>
          <p:cNvPr id="5" name="Footer Placeholder 4">
            <a:extLst>
              <a:ext uri="{FF2B5EF4-FFF2-40B4-BE49-F238E27FC236}">
                <a16:creationId xmlns:a16="http://schemas.microsoft.com/office/drawing/2014/main" id="{04A74457-8268-46FC-B359-2844190F8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816DFB-B73B-40D6-9D3F-4D22852778C4}"/>
              </a:ext>
            </a:extLst>
          </p:cNvPr>
          <p:cNvSpPr>
            <a:spLocks noGrp="1"/>
          </p:cNvSpPr>
          <p:nvPr>
            <p:ph type="sldNum" sz="quarter" idx="12"/>
          </p:nvPr>
        </p:nvSpPr>
        <p:spPr/>
        <p:txBody>
          <a:bodyPr/>
          <a:lstStyle/>
          <a:p>
            <a:fld id="{C036E4E2-377C-48AC-856E-9AC6FA1E94AB}" type="slidenum">
              <a:rPr lang="en-GB" smtClean="0"/>
              <a:t>‹#›</a:t>
            </a:fld>
            <a:endParaRPr lang="en-GB"/>
          </a:p>
        </p:txBody>
      </p:sp>
    </p:spTree>
    <p:extLst>
      <p:ext uri="{BB962C8B-B14F-4D97-AF65-F5344CB8AC3E}">
        <p14:creationId xmlns:p14="http://schemas.microsoft.com/office/powerpoint/2010/main" val="345437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EA607-F5A7-4E7A-809F-2CDF9F8E3F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B703F0-965F-4D60-9952-69FCFEC864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3B762C-CA01-4D32-BB93-7D94BEF29A17}"/>
              </a:ext>
            </a:extLst>
          </p:cNvPr>
          <p:cNvSpPr>
            <a:spLocks noGrp="1"/>
          </p:cNvSpPr>
          <p:nvPr>
            <p:ph type="dt" sz="half" idx="10"/>
          </p:nvPr>
        </p:nvSpPr>
        <p:spPr/>
        <p:txBody>
          <a:bodyPr/>
          <a:lstStyle/>
          <a:p>
            <a:fld id="{B3B6E552-6165-457E-A9C1-21670477C54A}" type="datetimeFigureOut">
              <a:rPr lang="en-GB" smtClean="0"/>
              <a:t>06/02/2024</a:t>
            </a:fld>
            <a:endParaRPr lang="en-GB"/>
          </a:p>
        </p:txBody>
      </p:sp>
      <p:sp>
        <p:nvSpPr>
          <p:cNvPr id="5" name="Footer Placeholder 4">
            <a:extLst>
              <a:ext uri="{FF2B5EF4-FFF2-40B4-BE49-F238E27FC236}">
                <a16:creationId xmlns:a16="http://schemas.microsoft.com/office/drawing/2014/main" id="{F860498B-5465-4778-9C13-FE2B958110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BC2B30-F140-46C3-9C57-6B8B80644427}"/>
              </a:ext>
            </a:extLst>
          </p:cNvPr>
          <p:cNvSpPr>
            <a:spLocks noGrp="1"/>
          </p:cNvSpPr>
          <p:nvPr>
            <p:ph type="sldNum" sz="quarter" idx="12"/>
          </p:nvPr>
        </p:nvSpPr>
        <p:spPr/>
        <p:txBody>
          <a:bodyPr/>
          <a:lstStyle/>
          <a:p>
            <a:fld id="{C036E4E2-377C-48AC-856E-9AC6FA1E94AB}" type="slidenum">
              <a:rPr lang="en-GB" smtClean="0"/>
              <a:t>‹#›</a:t>
            </a:fld>
            <a:endParaRPr lang="en-GB"/>
          </a:p>
        </p:txBody>
      </p:sp>
    </p:spTree>
    <p:extLst>
      <p:ext uri="{BB962C8B-B14F-4D97-AF65-F5344CB8AC3E}">
        <p14:creationId xmlns:p14="http://schemas.microsoft.com/office/powerpoint/2010/main" val="240897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83256-72F7-4E42-BC33-B0D8B1CF7D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FCE027-5FF3-4B89-96C4-1CFA3338CB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254E3B-DC37-4A53-9105-A8D3B4701BB1}"/>
              </a:ext>
            </a:extLst>
          </p:cNvPr>
          <p:cNvSpPr>
            <a:spLocks noGrp="1"/>
          </p:cNvSpPr>
          <p:nvPr>
            <p:ph type="dt" sz="half" idx="10"/>
          </p:nvPr>
        </p:nvSpPr>
        <p:spPr/>
        <p:txBody>
          <a:bodyPr/>
          <a:lstStyle/>
          <a:p>
            <a:fld id="{B3B6E552-6165-457E-A9C1-21670477C54A}" type="datetimeFigureOut">
              <a:rPr lang="en-GB" smtClean="0"/>
              <a:t>06/02/2024</a:t>
            </a:fld>
            <a:endParaRPr lang="en-GB"/>
          </a:p>
        </p:txBody>
      </p:sp>
      <p:sp>
        <p:nvSpPr>
          <p:cNvPr id="5" name="Footer Placeholder 4">
            <a:extLst>
              <a:ext uri="{FF2B5EF4-FFF2-40B4-BE49-F238E27FC236}">
                <a16:creationId xmlns:a16="http://schemas.microsoft.com/office/drawing/2014/main" id="{CC8AC5D1-E04C-449C-B46F-C1983979A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E23DDA-997F-4954-90EF-966FD320B82B}"/>
              </a:ext>
            </a:extLst>
          </p:cNvPr>
          <p:cNvSpPr>
            <a:spLocks noGrp="1"/>
          </p:cNvSpPr>
          <p:nvPr>
            <p:ph type="sldNum" sz="quarter" idx="12"/>
          </p:nvPr>
        </p:nvSpPr>
        <p:spPr/>
        <p:txBody>
          <a:bodyPr/>
          <a:lstStyle/>
          <a:p>
            <a:fld id="{C036E4E2-377C-48AC-856E-9AC6FA1E94AB}" type="slidenum">
              <a:rPr lang="en-GB" smtClean="0"/>
              <a:t>‹#›</a:t>
            </a:fld>
            <a:endParaRPr lang="en-GB"/>
          </a:p>
        </p:txBody>
      </p:sp>
    </p:spTree>
    <p:extLst>
      <p:ext uri="{BB962C8B-B14F-4D97-AF65-F5344CB8AC3E}">
        <p14:creationId xmlns:p14="http://schemas.microsoft.com/office/powerpoint/2010/main" val="3570094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2455-E3AD-4215-BB05-7A8E33AEB6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53AB69-8556-4ED7-ACB2-94380C6FB1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FE150A-443C-4D9F-8F0A-DF5AB19B268D}"/>
              </a:ext>
            </a:extLst>
          </p:cNvPr>
          <p:cNvSpPr>
            <a:spLocks noGrp="1"/>
          </p:cNvSpPr>
          <p:nvPr>
            <p:ph type="dt" sz="half" idx="10"/>
          </p:nvPr>
        </p:nvSpPr>
        <p:spPr/>
        <p:txBody>
          <a:bodyPr/>
          <a:lstStyle/>
          <a:p>
            <a:fld id="{B3B6E552-6165-457E-A9C1-21670477C54A}" type="datetimeFigureOut">
              <a:rPr lang="en-GB" smtClean="0"/>
              <a:t>06/02/2024</a:t>
            </a:fld>
            <a:endParaRPr lang="en-GB"/>
          </a:p>
        </p:txBody>
      </p:sp>
      <p:sp>
        <p:nvSpPr>
          <p:cNvPr id="5" name="Footer Placeholder 4">
            <a:extLst>
              <a:ext uri="{FF2B5EF4-FFF2-40B4-BE49-F238E27FC236}">
                <a16:creationId xmlns:a16="http://schemas.microsoft.com/office/drawing/2014/main" id="{522F9837-48BD-4CE8-9FDA-FAB58F787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64EEF3-78F4-485D-87D6-0F8906FCD160}"/>
              </a:ext>
            </a:extLst>
          </p:cNvPr>
          <p:cNvSpPr>
            <a:spLocks noGrp="1"/>
          </p:cNvSpPr>
          <p:nvPr>
            <p:ph type="sldNum" sz="quarter" idx="12"/>
          </p:nvPr>
        </p:nvSpPr>
        <p:spPr/>
        <p:txBody>
          <a:bodyPr/>
          <a:lstStyle/>
          <a:p>
            <a:fld id="{C036E4E2-377C-48AC-856E-9AC6FA1E94AB}" type="slidenum">
              <a:rPr lang="en-GB" smtClean="0"/>
              <a:t>‹#›</a:t>
            </a:fld>
            <a:endParaRPr lang="en-GB"/>
          </a:p>
        </p:txBody>
      </p:sp>
    </p:spTree>
    <p:extLst>
      <p:ext uri="{BB962C8B-B14F-4D97-AF65-F5344CB8AC3E}">
        <p14:creationId xmlns:p14="http://schemas.microsoft.com/office/powerpoint/2010/main" val="139226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E90F-6C24-40D0-BD0F-7B67A7BFAC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E6BFC4-AF8A-42EF-BB33-474F2AE479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B7144B-80FB-4364-8430-2DEBD95EAD84}"/>
              </a:ext>
            </a:extLst>
          </p:cNvPr>
          <p:cNvSpPr>
            <a:spLocks noGrp="1"/>
          </p:cNvSpPr>
          <p:nvPr>
            <p:ph type="dt" sz="half" idx="10"/>
          </p:nvPr>
        </p:nvSpPr>
        <p:spPr/>
        <p:txBody>
          <a:bodyPr/>
          <a:lstStyle/>
          <a:p>
            <a:fld id="{B3B6E552-6165-457E-A9C1-21670477C54A}" type="datetimeFigureOut">
              <a:rPr lang="en-GB" smtClean="0"/>
              <a:t>06/02/2024</a:t>
            </a:fld>
            <a:endParaRPr lang="en-GB"/>
          </a:p>
        </p:txBody>
      </p:sp>
      <p:sp>
        <p:nvSpPr>
          <p:cNvPr id="5" name="Footer Placeholder 4">
            <a:extLst>
              <a:ext uri="{FF2B5EF4-FFF2-40B4-BE49-F238E27FC236}">
                <a16:creationId xmlns:a16="http://schemas.microsoft.com/office/drawing/2014/main" id="{7EC4F321-76C4-4223-BA6F-0648A45A2E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9852C9-4C7E-4528-BFD9-0C245A6DDD10}"/>
              </a:ext>
            </a:extLst>
          </p:cNvPr>
          <p:cNvSpPr>
            <a:spLocks noGrp="1"/>
          </p:cNvSpPr>
          <p:nvPr>
            <p:ph type="sldNum" sz="quarter" idx="12"/>
          </p:nvPr>
        </p:nvSpPr>
        <p:spPr/>
        <p:txBody>
          <a:bodyPr/>
          <a:lstStyle/>
          <a:p>
            <a:fld id="{C036E4E2-377C-48AC-856E-9AC6FA1E94AB}" type="slidenum">
              <a:rPr lang="en-GB" smtClean="0"/>
              <a:t>‹#›</a:t>
            </a:fld>
            <a:endParaRPr lang="en-GB"/>
          </a:p>
        </p:txBody>
      </p:sp>
    </p:spTree>
    <p:extLst>
      <p:ext uri="{BB962C8B-B14F-4D97-AF65-F5344CB8AC3E}">
        <p14:creationId xmlns:p14="http://schemas.microsoft.com/office/powerpoint/2010/main" val="171170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1A11-463A-4FD8-B024-E4B716C2D6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3FB186-BF82-4052-A246-1069760FB0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48F709-60C9-45BB-96E0-3C6D752535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57561E8-A761-4FF5-9C91-D3EA5A6B6370}"/>
              </a:ext>
            </a:extLst>
          </p:cNvPr>
          <p:cNvSpPr>
            <a:spLocks noGrp="1"/>
          </p:cNvSpPr>
          <p:nvPr>
            <p:ph type="dt" sz="half" idx="10"/>
          </p:nvPr>
        </p:nvSpPr>
        <p:spPr/>
        <p:txBody>
          <a:bodyPr/>
          <a:lstStyle/>
          <a:p>
            <a:fld id="{B3B6E552-6165-457E-A9C1-21670477C54A}" type="datetimeFigureOut">
              <a:rPr lang="en-GB" smtClean="0"/>
              <a:t>06/02/2024</a:t>
            </a:fld>
            <a:endParaRPr lang="en-GB"/>
          </a:p>
        </p:txBody>
      </p:sp>
      <p:sp>
        <p:nvSpPr>
          <p:cNvPr id="6" name="Footer Placeholder 5">
            <a:extLst>
              <a:ext uri="{FF2B5EF4-FFF2-40B4-BE49-F238E27FC236}">
                <a16:creationId xmlns:a16="http://schemas.microsoft.com/office/drawing/2014/main" id="{12FFB0B9-3565-427C-A80C-B0680C9FE3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13408F-4580-42AF-8687-D1F71C69A305}"/>
              </a:ext>
            </a:extLst>
          </p:cNvPr>
          <p:cNvSpPr>
            <a:spLocks noGrp="1"/>
          </p:cNvSpPr>
          <p:nvPr>
            <p:ph type="sldNum" sz="quarter" idx="12"/>
          </p:nvPr>
        </p:nvSpPr>
        <p:spPr/>
        <p:txBody>
          <a:bodyPr/>
          <a:lstStyle/>
          <a:p>
            <a:fld id="{C036E4E2-377C-48AC-856E-9AC6FA1E94AB}" type="slidenum">
              <a:rPr lang="en-GB" smtClean="0"/>
              <a:t>‹#›</a:t>
            </a:fld>
            <a:endParaRPr lang="en-GB"/>
          </a:p>
        </p:txBody>
      </p:sp>
    </p:spTree>
    <p:extLst>
      <p:ext uri="{BB962C8B-B14F-4D97-AF65-F5344CB8AC3E}">
        <p14:creationId xmlns:p14="http://schemas.microsoft.com/office/powerpoint/2010/main" val="355843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72982-A5C8-442C-BF1B-45D5B48CFA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341825-4221-4C6B-863A-13212527D3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F9C4FC-D708-487A-89F7-7CCE4981BC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21D040-E727-479A-AA05-832F2E881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FBB1F3-9432-4ADF-B375-E413B3D041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3E329F-AE9B-43F4-8013-C3D06E61F3C8}"/>
              </a:ext>
            </a:extLst>
          </p:cNvPr>
          <p:cNvSpPr>
            <a:spLocks noGrp="1"/>
          </p:cNvSpPr>
          <p:nvPr>
            <p:ph type="dt" sz="half" idx="10"/>
          </p:nvPr>
        </p:nvSpPr>
        <p:spPr/>
        <p:txBody>
          <a:bodyPr/>
          <a:lstStyle/>
          <a:p>
            <a:fld id="{B3B6E552-6165-457E-A9C1-21670477C54A}" type="datetimeFigureOut">
              <a:rPr lang="en-GB" smtClean="0"/>
              <a:t>06/02/2024</a:t>
            </a:fld>
            <a:endParaRPr lang="en-GB"/>
          </a:p>
        </p:txBody>
      </p:sp>
      <p:sp>
        <p:nvSpPr>
          <p:cNvPr id="8" name="Footer Placeholder 7">
            <a:extLst>
              <a:ext uri="{FF2B5EF4-FFF2-40B4-BE49-F238E27FC236}">
                <a16:creationId xmlns:a16="http://schemas.microsoft.com/office/drawing/2014/main" id="{9C580694-265E-4E8B-A644-5D066986BC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E72271-350F-487A-BDED-3D823E115455}"/>
              </a:ext>
            </a:extLst>
          </p:cNvPr>
          <p:cNvSpPr>
            <a:spLocks noGrp="1"/>
          </p:cNvSpPr>
          <p:nvPr>
            <p:ph type="sldNum" sz="quarter" idx="12"/>
          </p:nvPr>
        </p:nvSpPr>
        <p:spPr/>
        <p:txBody>
          <a:bodyPr/>
          <a:lstStyle/>
          <a:p>
            <a:fld id="{C036E4E2-377C-48AC-856E-9AC6FA1E94AB}" type="slidenum">
              <a:rPr lang="en-GB" smtClean="0"/>
              <a:t>‹#›</a:t>
            </a:fld>
            <a:endParaRPr lang="en-GB"/>
          </a:p>
        </p:txBody>
      </p:sp>
    </p:spTree>
    <p:extLst>
      <p:ext uri="{BB962C8B-B14F-4D97-AF65-F5344CB8AC3E}">
        <p14:creationId xmlns:p14="http://schemas.microsoft.com/office/powerpoint/2010/main" val="106144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62B3-6D2C-47FB-A1E4-E45382A469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C540A2-D24B-4CC5-83DB-D9B9C22F104A}"/>
              </a:ext>
            </a:extLst>
          </p:cNvPr>
          <p:cNvSpPr>
            <a:spLocks noGrp="1"/>
          </p:cNvSpPr>
          <p:nvPr>
            <p:ph type="dt" sz="half" idx="10"/>
          </p:nvPr>
        </p:nvSpPr>
        <p:spPr/>
        <p:txBody>
          <a:bodyPr/>
          <a:lstStyle/>
          <a:p>
            <a:fld id="{B3B6E552-6165-457E-A9C1-21670477C54A}" type="datetimeFigureOut">
              <a:rPr lang="en-GB" smtClean="0"/>
              <a:t>06/02/2024</a:t>
            </a:fld>
            <a:endParaRPr lang="en-GB"/>
          </a:p>
        </p:txBody>
      </p:sp>
      <p:sp>
        <p:nvSpPr>
          <p:cNvPr id="4" name="Footer Placeholder 3">
            <a:extLst>
              <a:ext uri="{FF2B5EF4-FFF2-40B4-BE49-F238E27FC236}">
                <a16:creationId xmlns:a16="http://schemas.microsoft.com/office/drawing/2014/main" id="{95A207AF-C41F-4CFD-8442-552BEBC46D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4A515A-89F8-4C90-8853-0BAA0B826D9E}"/>
              </a:ext>
            </a:extLst>
          </p:cNvPr>
          <p:cNvSpPr>
            <a:spLocks noGrp="1"/>
          </p:cNvSpPr>
          <p:nvPr>
            <p:ph type="sldNum" sz="quarter" idx="12"/>
          </p:nvPr>
        </p:nvSpPr>
        <p:spPr/>
        <p:txBody>
          <a:bodyPr/>
          <a:lstStyle/>
          <a:p>
            <a:fld id="{C036E4E2-377C-48AC-856E-9AC6FA1E94AB}" type="slidenum">
              <a:rPr lang="en-GB" smtClean="0"/>
              <a:t>‹#›</a:t>
            </a:fld>
            <a:endParaRPr lang="en-GB"/>
          </a:p>
        </p:txBody>
      </p:sp>
    </p:spTree>
    <p:extLst>
      <p:ext uri="{BB962C8B-B14F-4D97-AF65-F5344CB8AC3E}">
        <p14:creationId xmlns:p14="http://schemas.microsoft.com/office/powerpoint/2010/main" val="121120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F2A5D9-3C19-4273-9C0A-3BF99B5590C4}"/>
              </a:ext>
            </a:extLst>
          </p:cNvPr>
          <p:cNvSpPr>
            <a:spLocks noGrp="1"/>
          </p:cNvSpPr>
          <p:nvPr>
            <p:ph type="dt" sz="half" idx="10"/>
          </p:nvPr>
        </p:nvSpPr>
        <p:spPr/>
        <p:txBody>
          <a:bodyPr/>
          <a:lstStyle/>
          <a:p>
            <a:fld id="{B3B6E552-6165-457E-A9C1-21670477C54A}" type="datetimeFigureOut">
              <a:rPr lang="en-GB" smtClean="0"/>
              <a:t>06/02/2024</a:t>
            </a:fld>
            <a:endParaRPr lang="en-GB"/>
          </a:p>
        </p:txBody>
      </p:sp>
      <p:sp>
        <p:nvSpPr>
          <p:cNvPr id="3" name="Footer Placeholder 2">
            <a:extLst>
              <a:ext uri="{FF2B5EF4-FFF2-40B4-BE49-F238E27FC236}">
                <a16:creationId xmlns:a16="http://schemas.microsoft.com/office/drawing/2014/main" id="{C9C30922-7809-41F7-AD82-BD81DC7BA3A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5953FA-E698-4851-81F8-B3E6E6445760}"/>
              </a:ext>
            </a:extLst>
          </p:cNvPr>
          <p:cNvSpPr>
            <a:spLocks noGrp="1"/>
          </p:cNvSpPr>
          <p:nvPr>
            <p:ph type="sldNum" sz="quarter" idx="12"/>
          </p:nvPr>
        </p:nvSpPr>
        <p:spPr/>
        <p:txBody>
          <a:bodyPr/>
          <a:lstStyle/>
          <a:p>
            <a:fld id="{C036E4E2-377C-48AC-856E-9AC6FA1E94AB}" type="slidenum">
              <a:rPr lang="en-GB" smtClean="0"/>
              <a:t>‹#›</a:t>
            </a:fld>
            <a:endParaRPr lang="en-GB"/>
          </a:p>
        </p:txBody>
      </p:sp>
    </p:spTree>
    <p:extLst>
      <p:ext uri="{BB962C8B-B14F-4D97-AF65-F5344CB8AC3E}">
        <p14:creationId xmlns:p14="http://schemas.microsoft.com/office/powerpoint/2010/main" val="266175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CF98-C5CD-4A56-BD96-C1195AC2E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C4016A-D850-4E3B-A938-AABCFF0701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2993E6-D905-475B-98B8-60FC56609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EDEFF2-0002-4DB3-B9D0-59E011AAE511}"/>
              </a:ext>
            </a:extLst>
          </p:cNvPr>
          <p:cNvSpPr>
            <a:spLocks noGrp="1"/>
          </p:cNvSpPr>
          <p:nvPr>
            <p:ph type="dt" sz="half" idx="10"/>
          </p:nvPr>
        </p:nvSpPr>
        <p:spPr/>
        <p:txBody>
          <a:bodyPr/>
          <a:lstStyle/>
          <a:p>
            <a:fld id="{B3B6E552-6165-457E-A9C1-21670477C54A}" type="datetimeFigureOut">
              <a:rPr lang="en-GB" smtClean="0"/>
              <a:t>06/02/2024</a:t>
            </a:fld>
            <a:endParaRPr lang="en-GB"/>
          </a:p>
        </p:txBody>
      </p:sp>
      <p:sp>
        <p:nvSpPr>
          <p:cNvPr id="6" name="Footer Placeholder 5">
            <a:extLst>
              <a:ext uri="{FF2B5EF4-FFF2-40B4-BE49-F238E27FC236}">
                <a16:creationId xmlns:a16="http://schemas.microsoft.com/office/drawing/2014/main" id="{2DEA5EC6-687A-4092-B56E-5CDA2FD4C5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33C62B-E556-49EC-8259-4D6D3DD7BAF8}"/>
              </a:ext>
            </a:extLst>
          </p:cNvPr>
          <p:cNvSpPr>
            <a:spLocks noGrp="1"/>
          </p:cNvSpPr>
          <p:nvPr>
            <p:ph type="sldNum" sz="quarter" idx="12"/>
          </p:nvPr>
        </p:nvSpPr>
        <p:spPr/>
        <p:txBody>
          <a:bodyPr/>
          <a:lstStyle/>
          <a:p>
            <a:fld id="{C036E4E2-377C-48AC-856E-9AC6FA1E94AB}" type="slidenum">
              <a:rPr lang="en-GB" smtClean="0"/>
              <a:t>‹#›</a:t>
            </a:fld>
            <a:endParaRPr lang="en-GB"/>
          </a:p>
        </p:txBody>
      </p:sp>
    </p:spTree>
    <p:extLst>
      <p:ext uri="{BB962C8B-B14F-4D97-AF65-F5344CB8AC3E}">
        <p14:creationId xmlns:p14="http://schemas.microsoft.com/office/powerpoint/2010/main" val="3387492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140C-3963-42B6-AE0E-5979B3474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E727BB-5D76-4073-985A-5EDBF85860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A22A83-EE49-4009-803F-F6531C801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652166-2C5D-41CC-BD94-8AF4FB57F412}"/>
              </a:ext>
            </a:extLst>
          </p:cNvPr>
          <p:cNvSpPr>
            <a:spLocks noGrp="1"/>
          </p:cNvSpPr>
          <p:nvPr>
            <p:ph type="dt" sz="half" idx="10"/>
          </p:nvPr>
        </p:nvSpPr>
        <p:spPr/>
        <p:txBody>
          <a:bodyPr/>
          <a:lstStyle/>
          <a:p>
            <a:fld id="{B3B6E552-6165-457E-A9C1-21670477C54A}" type="datetimeFigureOut">
              <a:rPr lang="en-GB" smtClean="0"/>
              <a:t>06/02/2024</a:t>
            </a:fld>
            <a:endParaRPr lang="en-GB"/>
          </a:p>
        </p:txBody>
      </p:sp>
      <p:sp>
        <p:nvSpPr>
          <p:cNvPr id="6" name="Footer Placeholder 5">
            <a:extLst>
              <a:ext uri="{FF2B5EF4-FFF2-40B4-BE49-F238E27FC236}">
                <a16:creationId xmlns:a16="http://schemas.microsoft.com/office/drawing/2014/main" id="{ED27D1B1-46A0-4B5E-A7AF-708A3B6780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1C8BC-F195-4570-B6C2-555670273F6F}"/>
              </a:ext>
            </a:extLst>
          </p:cNvPr>
          <p:cNvSpPr>
            <a:spLocks noGrp="1"/>
          </p:cNvSpPr>
          <p:nvPr>
            <p:ph type="sldNum" sz="quarter" idx="12"/>
          </p:nvPr>
        </p:nvSpPr>
        <p:spPr/>
        <p:txBody>
          <a:bodyPr/>
          <a:lstStyle/>
          <a:p>
            <a:fld id="{C036E4E2-377C-48AC-856E-9AC6FA1E94AB}" type="slidenum">
              <a:rPr lang="en-GB" smtClean="0"/>
              <a:t>‹#›</a:t>
            </a:fld>
            <a:endParaRPr lang="en-GB"/>
          </a:p>
        </p:txBody>
      </p:sp>
    </p:spTree>
    <p:extLst>
      <p:ext uri="{BB962C8B-B14F-4D97-AF65-F5344CB8AC3E}">
        <p14:creationId xmlns:p14="http://schemas.microsoft.com/office/powerpoint/2010/main" val="146430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92D896-05E9-4B04-B8FE-92945ECD37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DF1F31-B07E-4702-838D-195BD81F4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50DA61-DD9D-4AFC-85CF-FD72EF78D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6E552-6165-457E-A9C1-21670477C54A}" type="datetimeFigureOut">
              <a:rPr lang="en-GB" smtClean="0"/>
              <a:t>06/02/2024</a:t>
            </a:fld>
            <a:endParaRPr lang="en-GB"/>
          </a:p>
        </p:txBody>
      </p:sp>
      <p:sp>
        <p:nvSpPr>
          <p:cNvPr id="5" name="Footer Placeholder 4">
            <a:extLst>
              <a:ext uri="{FF2B5EF4-FFF2-40B4-BE49-F238E27FC236}">
                <a16:creationId xmlns:a16="http://schemas.microsoft.com/office/drawing/2014/main" id="{62974D1E-5F26-4F24-B0B1-1F89A4CE7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69594C-6C5F-415E-B93D-3ECC60135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6E4E2-377C-48AC-856E-9AC6FA1E94AB}" type="slidenum">
              <a:rPr lang="en-GB" smtClean="0"/>
              <a:t>‹#›</a:t>
            </a:fld>
            <a:endParaRPr lang="en-GB"/>
          </a:p>
        </p:txBody>
      </p:sp>
    </p:spTree>
    <p:extLst>
      <p:ext uri="{BB962C8B-B14F-4D97-AF65-F5344CB8AC3E}">
        <p14:creationId xmlns:p14="http://schemas.microsoft.com/office/powerpoint/2010/main" val="2587142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
	<Relationship Id="rId3" Type="http://schemas.openxmlformats.org/officeDocument/2006/relationships/hyperlink" Target="http://?" TargetMode="External"/>
	<Relationship Id="rId7" Type="http://schemas.openxmlformats.org/officeDocument/2006/relationships/hyperlink" Target="http://?" TargetMode="Externa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hyperlink" Target="http://?" TargetMode="External"/>
	<Relationship Id="rId5" Type="http://schemas.openxmlformats.org/officeDocument/2006/relationships/hyperlink" Target="http://?" TargetMode="External"/>
	<Relationship Id="rId4" Type="http://schemas.openxmlformats.org/officeDocument/2006/relationships/hyperlink" Target="http://?"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E0BAE2-C4FD-49ED-AA2D-D08541F421F4}"/>
              </a:ext>
            </a:extLst>
          </p:cNvPr>
          <p:cNvSpPr txBox="1"/>
          <p:nvPr/>
        </p:nvSpPr>
        <p:spPr>
          <a:xfrm>
            <a:off x="1818599" y="1521320"/>
            <a:ext cx="8554801" cy="1077218"/>
          </a:xfrm>
          <a:prstGeom prst="rect">
            <a:avLst/>
          </a:prstGeom>
          <a:noFill/>
        </p:spPr>
        <p:txBody>
          <a:bodyPr wrap="square" rtlCol="0">
            <a:spAutoFit/>
          </a:bodyPr>
          <a:lstStyle/>
          <a:p>
            <a:pPr algn="ctr"/>
            <a:r>
              <a:rPr lang="en-GB" sz="4000" b="1" dirty="0">
                <a:solidFill>
                  <a:schemeClr val="accent1"/>
                </a:solidFill>
                <a:latin typeface="Ink Free" panose="03080402000500000000" pitchFamily="66" charset="0"/>
              </a:rPr>
              <a:t>Emotional Wellbeing Teams in Schools</a:t>
            </a:r>
          </a:p>
          <a:p>
            <a:pPr algn="ctr"/>
            <a:r>
              <a:rPr lang="en-GB" dirty="0">
                <a:solidFill>
                  <a:schemeClr val="accent1"/>
                </a:solidFill>
                <a:latin typeface="Comic Sans MS" panose="030F0702030302020204" pitchFamily="66" charset="0"/>
              </a:rPr>
              <a:t>(EWTS)</a:t>
            </a:r>
            <a:r>
              <a:rPr lang="en-GB" sz="2400" dirty="0">
                <a:solidFill>
                  <a:schemeClr val="accent1"/>
                </a:solidFill>
                <a:latin typeface="Comic Sans MS" panose="030F0702030302020204" pitchFamily="66" charset="0"/>
              </a:rPr>
              <a:t> </a:t>
            </a:r>
            <a:endParaRPr lang="en-GB" sz="4800" b="1" dirty="0">
              <a:latin typeface="Ink Free" panose="03080402000500000000" pitchFamily="66" charset="0"/>
            </a:endParaRPr>
          </a:p>
        </p:txBody>
      </p:sp>
      <p:pic>
        <p:nvPicPr>
          <p:cNvPr id="5" name="Picture 4">
            <a:extLst>
              <a:ext uri="{FF2B5EF4-FFF2-40B4-BE49-F238E27FC236}">
                <a16:creationId xmlns:a16="http://schemas.microsoft.com/office/drawing/2014/main" id="{2B583659-86C8-4E9E-B4DD-7E77136261B4}"/>
              </a:ext>
            </a:extLst>
          </p:cNvPr>
          <p:cNvPicPr>
            <a:picLocks noChangeAspect="1"/>
          </p:cNvPicPr>
          <p:nvPr/>
        </p:nvPicPr>
        <p:blipFill>
          <a:blip r:embed="rId2"/>
          <a:stretch>
            <a:fillRect/>
          </a:stretch>
        </p:blipFill>
        <p:spPr>
          <a:xfrm>
            <a:off x="3418794" y="2596181"/>
            <a:ext cx="4951736" cy="2816944"/>
          </a:xfrm>
          <a:prstGeom prst="rect">
            <a:avLst/>
          </a:prstGeom>
        </p:spPr>
      </p:pic>
      <p:sp>
        <p:nvSpPr>
          <p:cNvPr id="6" name="Rectangle 5">
            <a:extLst>
              <a:ext uri="{FF2B5EF4-FFF2-40B4-BE49-F238E27FC236}">
                <a16:creationId xmlns:a16="http://schemas.microsoft.com/office/drawing/2014/main" id="{1F6BD380-D61F-4BAE-BDFD-AC304C962467}"/>
              </a:ext>
            </a:extLst>
          </p:cNvPr>
          <p:cNvSpPr/>
          <p:nvPr/>
        </p:nvSpPr>
        <p:spPr>
          <a:xfrm>
            <a:off x="2929051" y="5465784"/>
            <a:ext cx="6048672" cy="369332"/>
          </a:xfrm>
          <a:prstGeom prst="rect">
            <a:avLst/>
          </a:prstGeom>
        </p:spPr>
        <p:txBody>
          <a:bodyPr wrap="square">
            <a:spAutoFit/>
          </a:bodyPr>
          <a:lstStyle/>
          <a:p>
            <a:pPr algn="ctr"/>
            <a:r>
              <a:rPr lang="en-GB" dirty="0">
                <a:solidFill>
                  <a:schemeClr val="accent1"/>
                </a:solidFill>
                <a:latin typeface="Comic Sans MS" panose="030F0702030302020204" pitchFamily="66" charset="0"/>
              </a:rPr>
              <a:t>A Programme of support for Post-Primary Schools </a:t>
            </a:r>
          </a:p>
        </p:txBody>
      </p:sp>
      <p:pic>
        <p:nvPicPr>
          <p:cNvPr id="1028" name="Picture 4" descr="Coronavirus Updates">
            <a:extLst>
              <a:ext uri="{FF2B5EF4-FFF2-40B4-BE49-F238E27FC236}">
                <a16:creationId xmlns:a16="http://schemas.microsoft.com/office/drawing/2014/main" id="{678EEAF4-351E-44D4-B867-7455843419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436" r="43260" b="26679"/>
          <a:stretch/>
        </p:blipFill>
        <p:spPr bwMode="auto">
          <a:xfrm>
            <a:off x="3105433" y="-583"/>
            <a:ext cx="1707771" cy="12164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partment of Education (Northern Ireland) - Wikipedia">
            <a:extLst>
              <a:ext uri="{FF2B5EF4-FFF2-40B4-BE49-F238E27FC236}">
                <a16:creationId xmlns:a16="http://schemas.microsoft.com/office/drawing/2014/main" id="{1A390A76-9AA3-4326-B9DD-3C0522E69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0568" y="207001"/>
            <a:ext cx="2187155" cy="8869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714A9A-2AC0-4760-AB52-1EDEE1E569FE}"/>
              </a:ext>
            </a:extLst>
          </p:cNvPr>
          <p:cNvSpPr txBox="1"/>
          <p:nvPr/>
        </p:nvSpPr>
        <p:spPr>
          <a:xfrm>
            <a:off x="2316983" y="6127779"/>
            <a:ext cx="7272808" cy="523220"/>
          </a:xfrm>
          <a:prstGeom prst="rect">
            <a:avLst/>
          </a:prstGeom>
          <a:noFill/>
        </p:spPr>
        <p:txBody>
          <a:bodyPr wrap="square" rtlCol="0">
            <a:spAutoFit/>
          </a:bodyPr>
          <a:lstStyle/>
          <a:p>
            <a:pPr algn="ctr"/>
            <a:r>
              <a:rPr lang="en-GB" sz="1400" dirty="0"/>
              <a:t>Dr Theresa McShane (SPPG </a:t>
            </a:r>
            <a:r>
              <a:rPr lang="en-GB" sz="1400" dirty="0" err="1"/>
              <a:t>DoH</a:t>
            </a:r>
            <a:r>
              <a:rPr lang="en-GB" sz="1400" dirty="0"/>
              <a:t>)</a:t>
            </a:r>
          </a:p>
          <a:p>
            <a:pPr algn="ctr"/>
            <a:r>
              <a:rPr lang="en-GB" sz="1400" dirty="0"/>
              <a:t>Regional Coordinator for Emotional Wellbeing Teams in Schools</a:t>
            </a:r>
            <a:endParaRPr lang="en-GB" dirty="0"/>
          </a:p>
        </p:txBody>
      </p:sp>
      <p:pic>
        <p:nvPicPr>
          <p:cNvPr id="7" name="Picture 6">
            <a:extLst>
              <a:ext uri="{FF2B5EF4-FFF2-40B4-BE49-F238E27FC236}">
                <a16:creationId xmlns:a16="http://schemas.microsoft.com/office/drawing/2014/main" id="{146B4517-82D2-4A5B-B828-80C1775D1D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044" y="138673"/>
            <a:ext cx="1254181" cy="1254181"/>
          </a:xfrm>
          <a:prstGeom prst="rect">
            <a:avLst/>
          </a:prstGeom>
        </p:spPr>
      </p:pic>
    </p:spTree>
    <p:extLst>
      <p:ext uri="{BB962C8B-B14F-4D97-AF65-F5344CB8AC3E}">
        <p14:creationId xmlns:p14="http://schemas.microsoft.com/office/powerpoint/2010/main" val="203607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6B66-3235-475D-AAC4-CDFAAB32B2A8}"/>
              </a:ext>
            </a:extLst>
          </p:cNvPr>
          <p:cNvSpPr>
            <a:spLocks noGrp="1"/>
          </p:cNvSpPr>
          <p:nvPr>
            <p:ph type="title"/>
          </p:nvPr>
        </p:nvSpPr>
        <p:spPr/>
        <p:txBody>
          <a:bodyPr>
            <a:normAutofit/>
          </a:bodyPr>
          <a:lstStyle/>
          <a:p>
            <a:r>
              <a:rPr lang="en-GB" sz="3200" b="1" dirty="0">
                <a:latin typeface="Ink Free" panose="03080402000500000000" pitchFamily="66" charset="0"/>
              </a:rPr>
              <a:t>What’s the problem and what difference can schools make?</a:t>
            </a:r>
          </a:p>
        </p:txBody>
      </p:sp>
      <p:sp>
        <p:nvSpPr>
          <p:cNvPr id="3" name="Content Placeholder 2">
            <a:extLst>
              <a:ext uri="{FF2B5EF4-FFF2-40B4-BE49-F238E27FC236}">
                <a16:creationId xmlns:a16="http://schemas.microsoft.com/office/drawing/2014/main" id="{604695BF-DBC1-4DB7-A598-913CED0F0B3D}"/>
              </a:ext>
            </a:extLst>
          </p:cNvPr>
          <p:cNvSpPr>
            <a:spLocks noGrp="1"/>
          </p:cNvSpPr>
          <p:nvPr>
            <p:ph idx="1"/>
          </p:nvPr>
        </p:nvSpPr>
        <p:spPr/>
        <p:txBody>
          <a:bodyPr/>
          <a:lstStyle/>
          <a:p>
            <a:pPr marL="0" indent="0">
              <a:buNone/>
            </a:pPr>
            <a:endParaRPr lang="en-GB" dirty="0">
              <a:latin typeface="Ink Free" panose="03080402000500000000" pitchFamily="66" charset="0"/>
            </a:endParaRPr>
          </a:p>
          <a:p>
            <a:pPr marL="0" indent="0">
              <a:buNone/>
            </a:pPr>
            <a:endParaRPr lang="en-GB" dirty="0"/>
          </a:p>
        </p:txBody>
      </p:sp>
      <p:sp>
        <p:nvSpPr>
          <p:cNvPr id="4" name="TextBox 3">
            <a:extLst>
              <a:ext uri="{FF2B5EF4-FFF2-40B4-BE49-F238E27FC236}">
                <a16:creationId xmlns:a16="http://schemas.microsoft.com/office/drawing/2014/main" id="{EEEC86B8-D2AC-4E53-A698-CD607F7DB298}"/>
              </a:ext>
            </a:extLst>
          </p:cNvPr>
          <p:cNvSpPr txBox="1"/>
          <p:nvPr/>
        </p:nvSpPr>
        <p:spPr>
          <a:xfrm>
            <a:off x="251620" y="1863682"/>
            <a:ext cx="4404220" cy="2400657"/>
          </a:xfrm>
          <a:prstGeom prst="rect">
            <a:avLst/>
          </a:prstGeom>
          <a:noFill/>
        </p:spPr>
        <p:txBody>
          <a:bodyPr wrap="square" rtlCol="0">
            <a:spAutoFit/>
          </a:bodyPr>
          <a:lstStyle/>
          <a:p>
            <a:pPr algn="ctr"/>
            <a:r>
              <a:rPr lang="en-GB" sz="1600" u="sng" dirty="0">
                <a:latin typeface="Ink Free" panose="03080402000500000000" pitchFamily="66" charset="0"/>
              </a:rPr>
              <a:t>The problem</a:t>
            </a:r>
            <a:endParaRPr lang="en-GB" sz="1600" dirty="0">
              <a:latin typeface="Ink Free" panose="03080402000500000000" pitchFamily="66" charset="0"/>
            </a:endParaRPr>
          </a:p>
          <a:p>
            <a:pPr algn="ctr"/>
            <a:endParaRPr lang="en-GB" dirty="0"/>
          </a:p>
          <a:p>
            <a:pPr marL="285750" indent="-285750">
              <a:buFont typeface="Arial" panose="020B0604020202020204" pitchFamily="34" charset="0"/>
              <a:buChar char="•"/>
            </a:pPr>
            <a:r>
              <a:rPr lang="en-GB" sz="1600" dirty="0">
                <a:latin typeface="Ink Free" panose="03080402000500000000" pitchFamily="66" charset="0"/>
              </a:rPr>
              <a:t>Mental health problems 25% higher here than England, Scotland and Wales</a:t>
            </a:r>
          </a:p>
          <a:p>
            <a:pPr algn="ctr"/>
            <a:endParaRPr lang="en-GB" sz="1600" dirty="0">
              <a:latin typeface="Ink Free" panose="03080402000500000000" pitchFamily="66" charset="0"/>
            </a:endParaRPr>
          </a:p>
          <a:p>
            <a:pPr marL="285750" indent="-285750">
              <a:buFont typeface="Arial" panose="020B0604020202020204" pitchFamily="34" charset="0"/>
              <a:buChar char="•"/>
            </a:pPr>
            <a:r>
              <a:rPr lang="en-GB" sz="1600" dirty="0">
                <a:latin typeface="Ink Free" panose="03080402000500000000" pitchFamily="66" charset="0"/>
              </a:rPr>
              <a:t>Services </a:t>
            </a:r>
            <a:r>
              <a:rPr lang="en-GB" sz="1600">
                <a:latin typeface="Ink Free" panose="03080402000500000000" pitchFamily="66" charset="0"/>
              </a:rPr>
              <a:t>being overwhelmed</a:t>
            </a:r>
            <a:endParaRPr lang="en-GB" sz="1600" dirty="0">
              <a:latin typeface="Ink Free" panose="03080402000500000000" pitchFamily="66" charset="0"/>
            </a:endParaRPr>
          </a:p>
          <a:p>
            <a:pPr marL="285750" indent="-285750" algn="ctr">
              <a:buFont typeface="Arial" panose="020B0604020202020204" pitchFamily="34" charset="0"/>
              <a:buChar char="•"/>
            </a:pPr>
            <a:endParaRPr lang="en-GB" sz="1600" dirty="0">
              <a:latin typeface="Ink Free" panose="03080402000500000000" pitchFamily="66" charset="0"/>
            </a:endParaRPr>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71BB18F7-EDE6-48FF-91A8-0C2D96CE2D8B}"/>
              </a:ext>
            </a:extLst>
          </p:cNvPr>
          <p:cNvSpPr txBox="1"/>
          <p:nvPr/>
        </p:nvSpPr>
        <p:spPr>
          <a:xfrm>
            <a:off x="5587018" y="1863682"/>
            <a:ext cx="5400600" cy="4278094"/>
          </a:xfrm>
          <a:prstGeom prst="rect">
            <a:avLst/>
          </a:prstGeom>
          <a:noFill/>
        </p:spPr>
        <p:txBody>
          <a:bodyPr wrap="square" rtlCol="0">
            <a:spAutoFit/>
          </a:bodyPr>
          <a:lstStyle/>
          <a:p>
            <a:pPr algn="ctr"/>
            <a:r>
              <a:rPr lang="en-GB" sz="1600" u="sng" dirty="0">
                <a:latin typeface="Ink Free" panose="03080402000500000000" pitchFamily="66" charset="0"/>
              </a:rPr>
              <a:t>Schools have an important part to play</a:t>
            </a:r>
          </a:p>
          <a:p>
            <a:pPr algn="ctr"/>
            <a:endParaRPr lang="en-GB" sz="1600" u="sng" dirty="0">
              <a:latin typeface="Ink Free" panose="03080402000500000000" pitchFamily="66" charset="0"/>
            </a:endParaRPr>
          </a:p>
          <a:p>
            <a:pPr marL="285750" indent="-285750" algn="ctr">
              <a:buFont typeface="Arial" panose="020B0604020202020204" pitchFamily="34" charset="0"/>
              <a:buChar char="•"/>
            </a:pPr>
            <a:r>
              <a:rPr lang="en-GB" sz="1600" dirty="0">
                <a:latin typeface="Ink Free" panose="03080402000500000000" pitchFamily="66" charset="0"/>
              </a:rPr>
              <a:t>Poor mental heath can affect educational attainment</a:t>
            </a:r>
          </a:p>
          <a:p>
            <a:pPr algn="ctr"/>
            <a:endParaRPr lang="en-GB" sz="1600" dirty="0">
              <a:latin typeface="Ink Free" panose="03080402000500000000" pitchFamily="66" charset="0"/>
            </a:endParaRPr>
          </a:p>
          <a:p>
            <a:pPr marL="285750" indent="-285750" algn="ctr">
              <a:buFont typeface="Arial" panose="020B0604020202020204" pitchFamily="34" charset="0"/>
              <a:buChar char="•"/>
            </a:pPr>
            <a:r>
              <a:rPr lang="en-GB" sz="1600" dirty="0">
                <a:latin typeface="Ink Free" panose="03080402000500000000" pitchFamily="66" charset="0"/>
              </a:rPr>
              <a:t>Ability to form positive relationships</a:t>
            </a:r>
          </a:p>
          <a:p>
            <a:pPr algn="ctr"/>
            <a:endParaRPr lang="en-GB" sz="1600" dirty="0">
              <a:latin typeface="Ink Free" panose="03080402000500000000" pitchFamily="66" charset="0"/>
            </a:endParaRPr>
          </a:p>
          <a:p>
            <a:pPr marL="285750" indent="-285750" algn="ctr">
              <a:buFont typeface="Arial" panose="020B0604020202020204" pitchFamily="34" charset="0"/>
              <a:buChar char="•"/>
            </a:pPr>
            <a:r>
              <a:rPr lang="en-GB" sz="1600" dirty="0">
                <a:latin typeface="Ink Free" panose="03080402000500000000" pitchFamily="66" charset="0"/>
              </a:rPr>
              <a:t>Leading to increasing isolation and sense of unhappiness</a:t>
            </a:r>
          </a:p>
          <a:p>
            <a:pPr algn="ctr"/>
            <a:endParaRPr lang="en-GB" sz="1600" dirty="0">
              <a:latin typeface="Ink Free" panose="03080402000500000000" pitchFamily="66" charset="0"/>
            </a:endParaRPr>
          </a:p>
          <a:p>
            <a:pPr marL="285750" indent="-285750" algn="ctr">
              <a:buFont typeface="Arial" panose="020B0604020202020204" pitchFamily="34" charset="0"/>
              <a:buChar char="•"/>
            </a:pPr>
            <a:r>
              <a:rPr lang="en-GB" sz="1600" dirty="0">
                <a:latin typeface="Ink Free" panose="03080402000500000000" pitchFamily="66" charset="0"/>
              </a:rPr>
              <a:t>Threatening future opportunities and roles in society</a:t>
            </a:r>
          </a:p>
          <a:p>
            <a:pPr marL="285750" indent="-285750">
              <a:buFont typeface="Arial" panose="020B0604020202020204" pitchFamily="34" charset="0"/>
              <a:buChar char="•"/>
            </a:pPr>
            <a:endParaRPr lang="en-GB" sz="1600" dirty="0">
              <a:latin typeface="Ink Free" panose="03080402000500000000" pitchFamily="66" charset="0"/>
            </a:endParaRPr>
          </a:p>
          <a:p>
            <a:pPr marL="285750" indent="-285750">
              <a:buFont typeface="Arial" panose="020B0604020202020204" pitchFamily="34" charset="0"/>
              <a:buChar char="•"/>
            </a:pPr>
            <a:r>
              <a:rPr lang="en-GB" sz="1600" dirty="0">
                <a:latin typeface="Ink Free" panose="03080402000500000000" pitchFamily="66" charset="0"/>
              </a:rPr>
              <a:t>A child or young person’s ability to engage with school and the opportunities it affords can be impacted upon by their sense of wellbeing, personal agency, resilience and ability to seek help</a:t>
            </a:r>
          </a:p>
          <a:p>
            <a:pPr algn="ctr"/>
            <a:endParaRPr lang="en-GB" sz="1600" dirty="0">
              <a:latin typeface="Ink Free" panose="03080402000500000000" pitchFamily="66" charset="0"/>
            </a:endParaRPr>
          </a:p>
          <a:p>
            <a:pPr marL="285750" indent="-285750">
              <a:buFont typeface="Arial" panose="020B0604020202020204" pitchFamily="34" charset="0"/>
              <a:buChar char="•"/>
            </a:pPr>
            <a:endParaRPr lang="en-GB" sz="1600" u="sng" dirty="0">
              <a:latin typeface="Ink Free" panose="03080402000500000000" pitchFamily="66" charset="0"/>
            </a:endParaRPr>
          </a:p>
          <a:p>
            <a:endParaRPr lang="en-GB" sz="1600" u="sng" dirty="0">
              <a:latin typeface="Ink Free" panose="03080402000500000000" pitchFamily="66" charset="0"/>
            </a:endParaRPr>
          </a:p>
        </p:txBody>
      </p:sp>
      <p:pic>
        <p:nvPicPr>
          <p:cNvPr id="6" name="Picture 5">
            <a:extLst>
              <a:ext uri="{FF2B5EF4-FFF2-40B4-BE49-F238E27FC236}">
                <a16:creationId xmlns:a16="http://schemas.microsoft.com/office/drawing/2014/main" id="{FAE7AB5F-B40A-4685-84C3-7B29151D68C9}"/>
              </a:ext>
            </a:extLst>
          </p:cNvPr>
          <p:cNvPicPr>
            <a:picLocks noChangeAspect="1"/>
          </p:cNvPicPr>
          <p:nvPr/>
        </p:nvPicPr>
        <p:blipFill>
          <a:blip r:embed="rId3"/>
          <a:stretch>
            <a:fillRect/>
          </a:stretch>
        </p:blipFill>
        <p:spPr>
          <a:xfrm>
            <a:off x="397952" y="5226126"/>
            <a:ext cx="2472973" cy="1406825"/>
          </a:xfrm>
          <a:prstGeom prst="rect">
            <a:avLst/>
          </a:prstGeom>
        </p:spPr>
      </p:pic>
    </p:spTree>
    <p:extLst>
      <p:ext uri="{BB962C8B-B14F-4D97-AF65-F5344CB8AC3E}">
        <p14:creationId xmlns:p14="http://schemas.microsoft.com/office/powerpoint/2010/main" val="129349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DE67-45F8-4CEA-8812-5F17065B6864}"/>
              </a:ext>
            </a:extLst>
          </p:cNvPr>
          <p:cNvSpPr>
            <a:spLocks noGrp="1"/>
          </p:cNvSpPr>
          <p:nvPr>
            <p:ph type="title"/>
          </p:nvPr>
        </p:nvSpPr>
        <p:spPr>
          <a:xfrm>
            <a:off x="1981201" y="71242"/>
            <a:ext cx="8229600" cy="1143000"/>
          </a:xfrm>
        </p:spPr>
        <p:txBody>
          <a:bodyPr/>
          <a:lstStyle/>
          <a:p>
            <a:r>
              <a:rPr lang="en-GB" b="1" dirty="0">
                <a:latin typeface="Ink Free" panose="03080402000500000000" pitchFamily="66" charset="0"/>
              </a:rPr>
              <a:t>The Background</a:t>
            </a:r>
          </a:p>
        </p:txBody>
      </p:sp>
      <p:pic>
        <p:nvPicPr>
          <p:cNvPr id="6" name="Content Placeholder 5">
            <a:extLst>
              <a:ext uri="{FF2B5EF4-FFF2-40B4-BE49-F238E27FC236}">
                <a16:creationId xmlns:a16="http://schemas.microsoft.com/office/drawing/2014/main" id="{FF2E4047-BE1E-4893-8700-A78430E547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7528" y="1335606"/>
            <a:ext cx="3528392" cy="4979320"/>
          </a:xfrm>
        </p:spPr>
      </p:pic>
      <p:sp>
        <p:nvSpPr>
          <p:cNvPr id="9" name="TextBox 8">
            <a:extLst>
              <a:ext uri="{FF2B5EF4-FFF2-40B4-BE49-F238E27FC236}">
                <a16:creationId xmlns:a16="http://schemas.microsoft.com/office/drawing/2014/main" id="{2A367A33-AAFF-4C2A-A201-6189E8740D22}"/>
              </a:ext>
            </a:extLst>
          </p:cNvPr>
          <p:cNvSpPr txBox="1"/>
          <p:nvPr/>
        </p:nvSpPr>
        <p:spPr>
          <a:xfrm>
            <a:off x="6816082" y="260648"/>
            <a:ext cx="4865912" cy="3046988"/>
          </a:xfrm>
          <a:prstGeom prst="rect">
            <a:avLst/>
          </a:prstGeom>
          <a:noFill/>
        </p:spPr>
        <p:txBody>
          <a:bodyPr wrap="square" rtlCol="0">
            <a:spAutoFit/>
          </a:bodyPr>
          <a:lstStyle/>
          <a:p>
            <a:pPr algn="ctr"/>
            <a:r>
              <a:rPr lang="en-GB" sz="1600" u="sng" dirty="0">
                <a:latin typeface="Ink Free" panose="03080402000500000000" pitchFamily="66" charset="0"/>
              </a:rPr>
              <a:t>Framework Aims</a:t>
            </a:r>
          </a:p>
          <a:p>
            <a:endParaRPr lang="en-GB" sz="1600" dirty="0">
              <a:latin typeface="Ink Free" panose="03080402000500000000" pitchFamily="66" charset="0"/>
            </a:endParaRPr>
          </a:p>
          <a:p>
            <a:pPr marL="285750" indent="-285750">
              <a:buFont typeface="Arial" panose="020B0604020202020204" pitchFamily="34" charset="0"/>
              <a:buChar char="•"/>
            </a:pPr>
            <a:r>
              <a:rPr lang="en-GB" sz="1600" dirty="0">
                <a:latin typeface="Ink Free" panose="03080402000500000000" pitchFamily="66" charset="0"/>
              </a:rPr>
              <a:t>Children and young people are empowered to manage their own emotional health and wellbeing</a:t>
            </a:r>
          </a:p>
          <a:p>
            <a:endParaRPr lang="en-GB" sz="1600" dirty="0">
              <a:latin typeface="Ink Free" panose="03080402000500000000" pitchFamily="66" charset="0"/>
            </a:endParaRPr>
          </a:p>
          <a:p>
            <a:pPr marL="285750" indent="-285750">
              <a:buFont typeface="Arial" panose="020B0604020202020204" pitchFamily="34" charset="0"/>
              <a:buChar char="•"/>
            </a:pPr>
            <a:r>
              <a:rPr lang="en-GB" sz="1600" dirty="0">
                <a:latin typeface="Ink Free" panose="03080402000500000000" pitchFamily="66" charset="0"/>
              </a:rPr>
              <a:t>Their needs are identified early and addressed effectively when required</a:t>
            </a:r>
          </a:p>
          <a:p>
            <a:endParaRPr lang="en-GB" sz="1600" dirty="0">
              <a:latin typeface="Ink Free" panose="03080402000500000000" pitchFamily="66" charset="0"/>
            </a:endParaRPr>
          </a:p>
          <a:p>
            <a:pPr marL="285750" indent="-285750">
              <a:buFont typeface="Arial" panose="020B0604020202020204" pitchFamily="34" charset="0"/>
              <a:buChar char="•"/>
            </a:pPr>
            <a:r>
              <a:rPr lang="en-GB" sz="1600" dirty="0">
                <a:latin typeface="Ink Free" panose="03080402000500000000" pitchFamily="66" charset="0"/>
              </a:rPr>
              <a:t>Development of an integrated model of support</a:t>
            </a:r>
          </a:p>
          <a:p>
            <a:endParaRPr lang="en-GB" sz="1600" dirty="0">
              <a:latin typeface="Ink Free" panose="03080402000500000000" pitchFamily="66" charset="0"/>
            </a:endParaRPr>
          </a:p>
          <a:p>
            <a:pPr marL="285750" indent="-285750">
              <a:buFont typeface="Arial" panose="020B0604020202020204" pitchFamily="34" charset="0"/>
              <a:buChar char="•"/>
            </a:pPr>
            <a:r>
              <a:rPr lang="en-GB" sz="1600" dirty="0">
                <a:latin typeface="Ink Free" panose="03080402000500000000" pitchFamily="66" charset="0"/>
              </a:rPr>
              <a:t>Fewer require specialist intervention from mental health services</a:t>
            </a:r>
          </a:p>
        </p:txBody>
      </p:sp>
      <p:pic>
        <p:nvPicPr>
          <p:cNvPr id="5" name="Content Placeholder 8">
            <a:extLst>
              <a:ext uri="{FF2B5EF4-FFF2-40B4-BE49-F238E27FC236}">
                <a16:creationId xmlns:a16="http://schemas.microsoft.com/office/drawing/2014/main" id="{4F57599E-F8ED-4F5B-B0A4-A6EE66717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7515" y="3550365"/>
            <a:ext cx="4603046" cy="2732079"/>
          </a:xfrm>
          <a:prstGeom prst="rect">
            <a:avLst/>
          </a:prstGeom>
        </p:spPr>
      </p:pic>
      <p:sp>
        <p:nvSpPr>
          <p:cNvPr id="7" name="TextBox 6">
            <a:extLst>
              <a:ext uri="{FF2B5EF4-FFF2-40B4-BE49-F238E27FC236}">
                <a16:creationId xmlns:a16="http://schemas.microsoft.com/office/drawing/2014/main" id="{094FF0D5-ACBD-47D3-82B8-135CD7E735DB}"/>
              </a:ext>
            </a:extLst>
          </p:cNvPr>
          <p:cNvSpPr txBox="1"/>
          <p:nvPr/>
        </p:nvSpPr>
        <p:spPr>
          <a:xfrm>
            <a:off x="7251356" y="6217396"/>
            <a:ext cx="4430638" cy="307777"/>
          </a:xfrm>
          <a:prstGeom prst="rect">
            <a:avLst/>
          </a:prstGeom>
          <a:noFill/>
        </p:spPr>
        <p:txBody>
          <a:bodyPr wrap="square" rtlCol="0">
            <a:spAutoFit/>
          </a:bodyPr>
          <a:lstStyle/>
          <a:p>
            <a:r>
              <a:rPr lang="en-GB" sz="1400" i="1" dirty="0"/>
              <a:t>DE Wellbeing in Education Framework – Model of Support</a:t>
            </a:r>
          </a:p>
        </p:txBody>
      </p:sp>
    </p:spTree>
    <p:extLst>
      <p:ext uri="{BB962C8B-B14F-4D97-AF65-F5344CB8AC3E}">
        <p14:creationId xmlns:p14="http://schemas.microsoft.com/office/powerpoint/2010/main" val="318722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C141930-444A-470A-A905-A094CA92AC0B}"/>
              </a:ext>
            </a:extLst>
          </p:cNvPr>
          <p:cNvPicPr>
            <a:picLocks noGrp="1" noChangeAspect="1"/>
          </p:cNvPicPr>
          <p:nvPr>
            <p:ph idx="1"/>
          </p:nvPr>
        </p:nvPicPr>
        <p:blipFill>
          <a:blip r:embed="rId2"/>
          <a:stretch>
            <a:fillRect/>
          </a:stretch>
        </p:blipFill>
        <p:spPr>
          <a:xfrm>
            <a:off x="418331" y="1809657"/>
            <a:ext cx="7731293" cy="4351338"/>
          </a:xfrm>
          <a:prstGeom prst="rect">
            <a:avLst/>
          </a:prstGeom>
        </p:spPr>
      </p:pic>
      <p:sp>
        <p:nvSpPr>
          <p:cNvPr id="4" name="Title 1">
            <a:extLst>
              <a:ext uri="{FF2B5EF4-FFF2-40B4-BE49-F238E27FC236}">
                <a16:creationId xmlns:a16="http://schemas.microsoft.com/office/drawing/2014/main" id="{21755C23-3179-43AE-88F1-042744B62099}"/>
              </a:ext>
            </a:extLst>
          </p:cNvPr>
          <p:cNvSpPr>
            <a:spLocks noGrp="1"/>
          </p:cNvSpPr>
          <p:nvPr>
            <p:ph type="title"/>
          </p:nvPr>
        </p:nvSpPr>
        <p:spPr>
          <a:xfrm>
            <a:off x="838200" y="365125"/>
            <a:ext cx="10515600" cy="1325563"/>
          </a:xfrm>
        </p:spPr>
        <p:txBody>
          <a:bodyPr/>
          <a:lstStyle/>
          <a:p>
            <a:pPr algn="ctr"/>
            <a:r>
              <a:rPr lang="en-GB" b="1" dirty="0">
                <a:latin typeface="Ink Free" panose="03080402000500000000" pitchFamily="66" charset="0"/>
              </a:rPr>
              <a:t>The Teams</a:t>
            </a:r>
          </a:p>
        </p:txBody>
      </p:sp>
      <p:pic>
        <p:nvPicPr>
          <p:cNvPr id="6" name="Picture 5">
            <a:extLst>
              <a:ext uri="{FF2B5EF4-FFF2-40B4-BE49-F238E27FC236}">
                <a16:creationId xmlns:a16="http://schemas.microsoft.com/office/drawing/2014/main" id="{66DB0D87-1DE7-48F8-8290-6F914E2052E9}"/>
              </a:ext>
            </a:extLst>
          </p:cNvPr>
          <p:cNvPicPr>
            <a:picLocks noChangeAspect="1"/>
          </p:cNvPicPr>
          <p:nvPr/>
        </p:nvPicPr>
        <p:blipFill>
          <a:blip r:embed="rId3"/>
          <a:stretch>
            <a:fillRect/>
          </a:stretch>
        </p:blipFill>
        <p:spPr>
          <a:xfrm>
            <a:off x="234990" y="119972"/>
            <a:ext cx="2472973" cy="1406825"/>
          </a:xfrm>
          <a:prstGeom prst="rect">
            <a:avLst/>
          </a:prstGeom>
        </p:spPr>
      </p:pic>
      <p:sp>
        <p:nvSpPr>
          <p:cNvPr id="3" name="Oval 2">
            <a:extLst>
              <a:ext uri="{FF2B5EF4-FFF2-40B4-BE49-F238E27FC236}">
                <a16:creationId xmlns:a16="http://schemas.microsoft.com/office/drawing/2014/main" id="{71E0FE30-DE19-42B1-AF17-D2DA05F7BEE8}"/>
              </a:ext>
            </a:extLst>
          </p:cNvPr>
          <p:cNvSpPr/>
          <p:nvPr/>
        </p:nvSpPr>
        <p:spPr>
          <a:xfrm>
            <a:off x="7166815" y="2699413"/>
            <a:ext cx="4823670" cy="280896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latin typeface="Ink Free" panose="03080402000500000000" pitchFamily="66" charset="0"/>
              </a:rPr>
              <a:t>Bespoke to individual schools</a:t>
            </a:r>
          </a:p>
          <a:p>
            <a:endParaRPr lang="en-GB" b="1" u="sng" dirty="0">
              <a:latin typeface="Ink Free" panose="03080402000500000000" pitchFamily="66" charset="0"/>
            </a:endParaRPr>
          </a:p>
          <a:p>
            <a:pPr marL="285750" indent="-285750">
              <a:buFont typeface="Arial" panose="020B0604020202020204" pitchFamily="34" charset="0"/>
              <a:buChar char="•"/>
            </a:pPr>
            <a:r>
              <a:rPr lang="en-GB" b="1" dirty="0">
                <a:latin typeface="Ink Free" panose="03080402000500000000" pitchFamily="66" charset="0"/>
              </a:rPr>
              <a:t>Educational sessions delivered to pupils (in groups)</a:t>
            </a:r>
          </a:p>
          <a:p>
            <a:endParaRPr lang="en-GB" b="1" dirty="0">
              <a:latin typeface="Ink Free" panose="03080402000500000000" pitchFamily="66" charset="0"/>
            </a:endParaRPr>
          </a:p>
          <a:p>
            <a:pPr marL="285750" indent="-285750">
              <a:buFont typeface="Arial" panose="020B0604020202020204" pitchFamily="34" charset="0"/>
              <a:buChar char="•"/>
            </a:pPr>
            <a:r>
              <a:rPr lang="en-GB" b="1" dirty="0">
                <a:latin typeface="Ink Free" panose="03080402000500000000" pitchFamily="66" charset="0"/>
              </a:rPr>
              <a:t>Training sessions delivered to teachers</a:t>
            </a:r>
          </a:p>
        </p:txBody>
      </p:sp>
    </p:spTree>
    <p:extLst>
      <p:ext uri="{BB962C8B-B14F-4D97-AF65-F5344CB8AC3E}">
        <p14:creationId xmlns:p14="http://schemas.microsoft.com/office/powerpoint/2010/main" val="408247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1D34B5-8454-436E-823A-D732D07444BA}"/>
              </a:ext>
            </a:extLst>
          </p:cNvPr>
          <p:cNvPicPr>
            <a:picLocks noChangeAspect="1"/>
          </p:cNvPicPr>
          <p:nvPr/>
        </p:nvPicPr>
        <p:blipFill>
          <a:blip r:embed="rId2"/>
          <a:stretch>
            <a:fillRect/>
          </a:stretch>
        </p:blipFill>
        <p:spPr>
          <a:xfrm>
            <a:off x="234990" y="119972"/>
            <a:ext cx="2472973" cy="1406825"/>
          </a:xfrm>
          <a:prstGeom prst="rect">
            <a:avLst/>
          </a:prstGeom>
        </p:spPr>
      </p:pic>
      <p:sp>
        <p:nvSpPr>
          <p:cNvPr id="5" name="Rectangle 4">
            <a:extLst>
              <a:ext uri="{FF2B5EF4-FFF2-40B4-BE49-F238E27FC236}">
                <a16:creationId xmlns:a16="http://schemas.microsoft.com/office/drawing/2014/main" id="{82EB1BD5-3053-44F0-A029-483ECF19155D}"/>
              </a:ext>
            </a:extLst>
          </p:cNvPr>
          <p:cNvSpPr/>
          <p:nvPr/>
        </p:nvSpPr>
        <p:spPr>
          <a:xfrm>
            <a:off x="3814195" y="403934"/>
            <a:ext cx="4563610" cy="769441"/>
          </a:xfrm>
          <a:prstGeom prst="rect">
            <a:avLst/>
          </a:prstGeom>
        </p:spPr>
        <p:txBody>
          <a:bodyPr wrap="square">
            <a:spAutoFit/>
          </a:bodyPr>
          <a:lstStyle/>
          <a:p>
            <a:pPr algn="ctr"/>
            <a:r>
              <a:rPr lang="en-GB" sz="4400" b="1" dirty="0">
                <a:latin typeface="Ink Free" panose="03080402000500000000" pitchFamily="66" charset="0"/>
              </a:rPr>
              <a:t>Progress to date</a:t>
            </a:r>
          </a:p>
        </p:txBody>
      </p:sp>
      <p:sp>
        <p:nvSpPr>
          <p:cNvPr id="7" name="Rectangle 6">
            <a:extLst>
              <a:ext uri="{FF2B5EF4-FFF2-40B4-BE49-F238E27FC236}">
                <a16:creationId xmlns:a16="http://schemas.microsoft.com/office/drawing/2014/main" id="{5D5F1AE5-0FB1-4B2F-972B-93DBACC14C00}"/>
              </a:ext>
            </a:extLst>
          </p:cNvPr>
          <p:cNvSpPr/>
          <p:nvPr/>
        </p:nvSpPr>
        <p:spPr>
          <a:xfrm>
            <a:off x="991401" y="1673310"/>
            <a:ext cx="6096000" cy="3693319"/>
          </a:xfrm>
          <a:prstGeom prst="rect">
            <a:avLst/>
          </a:prstGeom>
        </p:spPr>
        <p:txBody>
          <a:bodyPr>
            <a:spAutoFit/>
          </a:bodyPr>
          <a:lstStyle/>
          <a:p>
            <a:r>
              <a:rPr lang="en-GB" dirty="0"/>
              <a:t>Staff Recruitment  </a:t>
            </a:r>
          </a:p>
          <a:p>
            <a:pPr lvl="1">
              <a:buFont typeface="Wingdings" panose="05000000000000000000" pitchFamily="2" charset="2"/>
              <a:buChar char="ü"/>
            </a:pPr>
            <a:r>
              <a:rPr lang="en-GB" dirty="0"/>
              <a:t>32.5/33.5 in post</a:t>
            </a:r>
          </a:p>
          <a:p>
            <a:endParaRPr lang="en-GB" dirty="0"/>
          </a:p>
          <a:p>
            <a:r>
              <a:rPr lang="en-GB" dirty="0"/>
              <a:t>Schools</a:t>
            </a:r>
          </a:p>
          <a:p>
            <a:pPr lvl="1">
              <a:buFont typeface="Wingdings" panose="05000000000000000000" pitchFamily="2" charset="2"/>
              <a:buChar char="ü"/>
            </a:pPr>
            <a:r>
              <a:rPr lang="en-GB" dirty="0"/>
              <a:t>88 EOIs for capacity 48</a:t>
            </a:r>
          </a:p>
          <a:p>
            <a:pPr lvl="1">
              <a:buFont typeface="Wingdings" panose="05000000000000000000" pitchFamily="2" charset="2"/>
              <a:buChar char="ü"/>
            </a:pPr>
            <a:r>
              <a:rPr lang="en-GB" dirty="0"/>
              <a:t>MOUs</a:t>
            </a:r>
          </a:p>
          <a:p>
            <a:pPr lvl="1">
              <a:buFont typeface="Wingdings" panose="05000000000000000000" pitchFamily="2" charset="2"/>
              <a:buChar char="ü"/>
            </a:pPr>
            <a:r>
              <a:rPr lang="en-GB" dirty="0"/>
              <a:t>Implementation planning meetings</a:t>
            </a:r>
          </a:p>
          <a:p>
            <a:endParaRPr lang="en-GB" dirty="0"/>
          </a:p>
          <a:p>
            <a:r>
              <a:rPr lang="en-GB" dirty="0"/>
              <a:t>Baseline data</a:t>
            </a:r>
          </a:p>
          <a:p>
            <a:pPr marL="742950" lvl="1" indent="-285750">
              <a:buFont typeface="Wingdings 2" panose="05020102010507070707" pitchFamily="18" charset="2"/>
              <a:buChar char="P"/>
            </a:pPr>
            <a:r>
              <a:rPr lang="en-GB" dirty="0">
                <a:sym typeface="Wingdings 2" panose="05020102010507070707" pitchFamily="18" charset="2"/>
              </a:rPr>
              <a:t>School questionnaire (capture complete)</a:t>
            </a:r>
          </a:p>
          <a:p>
            <a:pPr marL="742950" lvl="1" indent="-285750">
              <a:buFont typeface="Wingdings 2" panose="05020102010507070707" pitchFamily="18" charset="2"/>
              <a:buChar char="P"/>
            </a:pPr>
            <a:r>
              <a:rPr lang="en-GB" dirty="0">
                <a:sym typeface="Wingdings 2" panose="05020102010507070707" pitchFamily="18" charset="2"/>
              </a:rPr>
              <a:t>Pupil voice questionnaire (commenced)</a:t>
            </a:r>
          </a:p>
          <a:p>
            <a:pPr lvl="1"/>
            <a:endParaRPr lang="en-GB" dirty="0">
              <a:sym typeface="Wingdings 2" panose="05020102010507070707" pitchFamily="18" charset="2"/>
            </a:endParaRPr>
          </a:p>
          <a:p>
            <a:pPr marL="742950" lvl="1" indent="-285750"/>
            <a:r>
              <a:rPr lang="en-GB" dirty="0"/>
              <a:t>			</a:t>
            </a:r>
          </a:p>
        </p:txBody>
      </p:sp>
      <p:sp>
        <p:nvSpPr>
          <p:cNvPr id="9" name="TextBox 8">
            <a:extLst>
              <a:ext uri="{FF2B5EF4-FFF2-40B4-BE49-F238E27FC236}">
                <a16:creationId xmlns:a16="http://schemas.microsoft.com/office/drawing/2014/main" id="{170E857A-034A-4A6E-A4B0-13F317B3646D}"/>
              </a:ext>
            </a:extLst>
          </p:cNvPr>
          <p:cNvSpPr txBox="1"/>
          <p:nvPr/>
        </p:nvSpPr>
        <p:spPr>
          <a:xfrm>
            <a:off x="1076242" y="5079195"/>
            <a:ext cx="4001277" cy="1200329"/>
          </a:xfrm>
          <a:prstGeom prst="rect">
            <a:avLst/>
          </a:prstGeom>
          <a:noFill/>
        </p:spPr>
        <p:txBody>
          <a:bodyPr wrap="square" rtlCol="0">
            <a:spAutoFit/>
          </a:bodyPr>
          <a:lstStyle/>
          <a:p>
            <a:r>
              <a:rPr lang="en-GB" dirty="0"/>
              <a:t>Resources</a:t>
            </a:r>
          </a:p>
          <a:p>
            <a:pPr marL="914400" lvl="1" indent="-457200">
              <a:buFont typeface="Wingdings" panose="05000000000000000000" pitchFamily="2" charset="2"/>
              <a:buChar char="ü"/>
            </a:pPr>
            <a:r>
              <a:rPr lang="en-GB" dirty="0"/>
              <a:t>Page Tiger</a:t>
            </a:r>
          </a:p>
          <a:p>
            <a:pPr marL="914400" lvl="1" indent="-457200">
              <a:buFont typeface="Wingdings" panose="05000000000000000000" pitchFamily="2" charset="2"/>
              <a:buChar char="ü"/>
            </a:pPr>
            <a:r>
              <a:rPr lang="en-GB" dirty="0"/>
              <a:t>Canva for Teams</a:t>
            </a:r>
          </a:p>
          <a:p>
            <a:pPr marL="914400" lvl="1" indent="-457200">
              <a:buFont typeface="Wingdings" panose="05000000000000000000" pitchFamily="2" charset="2"/>
              <a:buChar char="ü"/>
            </a:pPr>
            <a:r>
              <a:rPr lang="en-GB" dirty="0"/>
              <a:t>Promotional materials</a:t>
            </a:r>
          </a:p>
        </p:txBody>
      </p:sp>
      <p:sp>
        <p:nvSpPr>
          <p:cNvPr id="2" name="TextBox 1">
            <a:extLst>
              <a:ext uri="{FF2B5EF4-FFF2-40B4-BE49-F238E27FC236}">
                <a16:creationId xmlns:a16="http://schemas.microsoft.com/office/drawing/2014/main" id="{BF23212D-D4DE-4F31-A7FE-5B570ECDD261}"/>
              </a:ext>
            </a:extLst>
          </p:cNvPr>
          <p:cNvSpPr txBox="1"/>
          <p:nvPr/>
        </p:nvSpPr>
        <p:spPr>
          <a:xfrm>
            <a:off x="6825007" y="2450244"/>
            <a:ext cx="5147034" cy="3416320"/>
          </a:xfrm>
          <a:prstGeom prst="rect">
            <a:avLst/>
          </a:prstGeom>
          <a:noFill/>
        </p:spPr>
        <p:txBody>
          <a:bodyPr wrap="square" rtlCol="0">
            <a:spAutoFit/>
          </a:bodyPr>
          <a:lstStyle/>
          <a:p>
            <a:pPr algn="ctr"/>
            <a:r>
              <a:rPr lang="en-GB" dirty="0"/>
              <a:t>Priority areas</a:t>
            </a:r>
          </a:p>
          <a:p>
            <a:r>
              <a:rPr lang="en-GB" u="sng" dirty="0"/>
              <a:t>Teachers</a:t>
            </a:r>
          </a:p>
          <a:p>
            <a:pPr marL="342900" indent="-342900">
              <a:buFont typeface="+mj-lt"/>
              <a:buAutoNum type="arabicPeriod"/>
            </a:pPr>
            <a:r>
              <a:rPr lang="en-GB" dirty="0"/>
              <a:t>Anxiety</a:t>
            </a:r>
          </a:p>
          <a:p>
            <a:pPr marL="342900" indent="-342900">
              <a:buFont typeface="+mj-lt"/>
              <a:buAutoNum type="arabicPeriod"/>
            </a:pPr>
            <a:r>
              <a:rPr lang="en-GB" dirty="0"/>
              <a:t>General mental health and emotional wellbeing</a:t>
            </a:r>
          </a:p>
          <a:p>
            <a:pPr marL="342900" indent="-342900">
              <a:buFont typeface="+mj-lt"/>
              <a:buAutoNum type="arabicPeriod"/>
            </a:pPr>
            <a:r>
              <a:rPr lang="en-GB" dirty="0"/>
              <a:t>Resilience</a:t>
            </a:r>
          </a:p>
          <a:p>
            <a:pPr marL="342900" indent="-342900">
              <a:buFont typeface="+mj-lt"/>
              <a:buAutoNum type="arabicPeriod"/>
            </a:pPr>
            <a:r>
              <a:rPr lang="en-GB" dirty="0"/>
              <a:t>Self harm</a:t>
            </a:r>
          </a:p>
          <a:p>
            <a:pPr marL="285750" indent="-285750">
              <a:buFont typeface="Wingdings" panose="05000000000000000000" pitchFamily="2" charset="2"/>
              <a:buChar char="ü"/>
            </a:pPr>
            <a:endParaRPr lang="en-GB" dirty="0"/>
          </a:p>
          <a:p>
            <a:r>
              <a:rPr lang="en-GB" u="sng" dirty="0"/>
              <a:t>Pupils</a:t>
            </a:r>
          </a:p>
          <a:p>
            <a:pPr marL="342900" indent="-342900">
              <a:buFont typeface="+mj-lt"/>
              <a:buAutoNum type="arabicPeriod"/>
            </a:pPr>
            <a:r>
              <a:rPr lang="en-GB" dirty="0"/>
              <a:t>Anxiety</a:t>
            </a:r>
          </a:p>
          <a:p>
            <a:pPr marL="342900" indent="-342900">
              <a:buFont typeface="+mj-lt"/>
              <a:buAutoNum type="arabicPeriod"/>
            </a:pPr>
            <a:r>
              <a:rPr lang="en-GB" dirty="0"/>
              <a:t>General mental health and emotional wellbeing</a:t>
            </a:r>
          </a:p>
          <a:p>
            <a:pPr marL="342900" indent="-342900">
              <a:buFont typeface="+mj-lt"/>
              <a:buAutoNum type="arabicPeriod"/>
            </a:pPr>
            <a:r>
              <a:rPr lang="en-GB" dirty="0"/>
              <a:t>Bullying</a:t>
            </a:r>
          </a:p>
          <a:p>
            <a:pPr marL="342900" indent="-342900">
              <a:buFont typeface="+mj-lt"/>
              <a:buAutoNum type="arabicPeriod"/>
            </a:pPr>
            <a:r>
              <a:rPr lang="en-GB" dirty="0"/>
              <a:t>Lack of confidence</a:t>
            </a:r>
          </a:p>
        </p:txBody>
      </p:sp>
    </p:spTree>
    <p:extLst>
      <p:ext uri="{BB962C8B-B14F-4D97-AF65-F5344CB8AC3E}">
        <p14:creationId xmlns:p14="http://schemas.microsoft.com/office/powerpoint/2010/main" val="53666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2EFA9-D714-48E1-9DDB-7B62ADD71138}"/>
              </a:ext>
            </a:extLst>
          </p:cNvPr>
          <p:cNvPicPr>
            <a:picLocks noChangeAspect="1"/>
          </p:cNvPicPr>
          <p:nvPr/>
        </p:nvPicPr>
        <p:blipFill>
          <a:blip r:embed="rId2"/>
          <a:stretch>
            <a:fillRect/>
          </a:stretch>
        </p:blipFill>
        <p:spPr>
          <a:xfrm>
            <a:off x="83466" y="1202653"/>
            <a:ext cx="3979791" cy="5624689"/>
          </a:xfrm>
          <a:prstGeom prst="rect">
            <a:avLst/>
          </a:prstGeom>
        </p:spPr>
      </p:pic>
      <p:pic>
        <p:nvPicPr>
          <p:cNvPr id="5" name="Picture 4">
            <a:extLst>
              <a:ext uri="{FF2B5EF4-FFF2-40B4-BE49-F238E27FC236}">
                <a16:creationId xmlns:a16="http://schemas.microsoft.com/office/drawing/2014/main" id="{BA998995-0457-4509-80A8-B334D273B8B6}"/>
              </a:ext>
            </a:extLst>
          </p:cNvPr>
          <p:cNvPicPr>
            <a:picLocks noChangeAspect="1"/>
          </p:cNvPicPr>
          <p:nvPr/>
        </p:nvPicPr>
        <p:blipFill>
          <a:blip r:embed="rId3"/>
          <a:stretch>
            <a:fillRect/>
          </a:stretch>
        </p:blipFill>
        <p:spPr>
          <a:xfrm>
            <a:off x="4160944" y="905430"/>
            <a:ext cx="4113749" cy="2902133"/>
          </a:xfrm>
          <a:prstGeom prst="rect">
            <a:avLst/>
          </a:prstGeom>
        </p:spPr>
      </p:pic>
      <p:pic>
        <p:nvPicPr>
          <p:cNvPr id="6" name="Picture 5">
            <a:extLst>
              <a:ext uri="{FF2B5EF4-FFF2-40B4-BE49-F238E27FC236}">
                <a16:creationId xmlns:a16="http://schemas.microsoft.com/office/drawing/2014/main" id="{CF7077A7-C418-48A5-8A5E-E9F83F8FFC5F}"/>
              </a:ext>
            </a:extLst>
          </p:cNvPr>
          <p:cNvPicPr>
            <a:picLocks noChangeAspect="1"/>
          </p:cNvPicPr>
          <p:nvPr/>
        </p:nvPicPr>
        <p:blipFill>
          <a:blip r:embed="rId4"/>
          <a:stretch>
            <a:fillRect/>
          </a:stretch>
        </p:blipFill>
        <p:spPr>
          <a:xfrm>
            <a:off x="4110739" y="3864455"/>
            <a:ext cx="4198695" cy="2779626"/>
          </a:xfrm>
          <a:prstGeom prst="rect">
            <a:avLst/>
          </a:prstGeom>
        </p:spPr>
      </p:pic>
      <p:pic>
        <p:nvPicPr>
          <p:cNvPr id="7" name="Picture 6">
            <a:extLst>
              <a:ext uri="{FF2B5EF4-FFF2-40B4-BE49-F238E27FC236}">
                <a16:creationId xmlns:a16="http://schemas.microsoft.com/office/drawing/2014/main" id="{22C29AC8-3CAE-45E4-BACB-26DA1E2DCCF6}"/>
              </a:ext>
            </a:extLst>
          </p:cNvPr>
          <p:cNvPicPr>
            <a:picLocks noChangeAspect="1"/>
          </p:cNvPicPr>
          <p:nvPr/>
        </p:nvPicPr>
        <p:blipFill>
          <a:blip r:embed="rId5"/>
          <a:stretch>
            <a:fillRect/>
          </a:stretch>
        </p:blipFill>
        <p:spPr>
          <a:xfrm>
            <a:off x="8482305" y="1111114"/>
            <a:ext cx="1845586" cy="5204707"/>
          </a:xfrm>
          <a:prstGeom prst="rect">
            <a:avLst/>
          </a:prstGeom>
        </p:spPr>
      </p:pic>
      <p:pic>
        <p:nvPicPr>
          <p:cNvPr id="8" name="Picture 7">
            <a:extLst>
              <a:ext uri="{FF2B5EF4-FFF2-40B4-BE49-F238E27FC236}">
                <a16:creationId xmlns:a16="http://schemas.microsoft.com/office/drawing/2014/main" id="{52898764-522A-4700-B58C-068E4869D641}"/>
              </a:ext>
            </a:extLst>
          </p:cNvPr>
          <p:cNvPicPr>
            <a:picLocks noChangeAspect="1"/>
          </p:cNvPicPr>
          <p:nvPr/>
        </p:nvPicPr>
        <p:blipFill>
          <a:blip r:embed="rId6"/>
          <a:stretch>
            <a:fillRect/>
          </a:stretch>
        </p:blipFill>
        <p:spPr>
          <a:xfrm>
            <a:off x="10311145" y="1103659"/>
            <a:ext cx="1820098" cy="5204707"/>
          </a:xfrm>
          <a:prstGeom prst="rect">
            <a:avLst/>
          </a:prstGeom>
        </p:spPr>
      </p:pic>
      <p:sp>
        <p:nvSpPr>
          <p:cNvPr id="9" name="TextBox 8">
            <a:extLst>
              <a:ext uri="{FF2B5EF4-FFF2-40B4-BE49-F238E27FC236}">
                <a16:creationId xmlns:a16="http://schemas.microsoft.com/office/drawing/2014/main" id="{52BCEC62-3931-4895-9679-E43854DB4707}"/>
              </a:ext>
            </a:extLst>
          </p:cNvPr>
          <p:cNvSpPr txBox="1"/>
          <p:nvPr/>
        </p:nvSpPr>
        <p:spPr>
          <a:xfrm>
            <a:off x="542417" y="815961"/>
            <a:ext cx="2751589" cy="369332"/>
          </a:xfrm>
          <a:prstGeom prst="rect">
            <a:avLst/>
          </a:prstGeom>
          <a:noFill/>
        </p:spPr>
        <p:txBody>
          <a:bodyPr wrap="square" rtlCol="0">
            <a:spAutoFit/>
          </a:bodyPr>
          <a:lstStyle/>
          <a:p>
            <a:pPr algn="ctr"/>
            <a:r>
              <a:rPr lang="en-GB" dirty="0">
                <a:solidFill>
                  <a:schemeClr val="accent1"/>
                </a:solidFill>
              </a:rPr>
              <a:t>School Poster</a:t>
            </a:r>
          </a:p>
        </p:txBody>
      </p:sp>
      <p:sp>
        <p:nvSpPr>
          <p:cNvPr id="10" name="TextBox 9">
            <a:extLst>
              <a:ext uri="{FF2B5EF4-FFF2-40B4-BE49-F238E27FC236}">
                <a16:creationId xmlns:a16="http://schemas.microsoft.com/office/drawing/2014/main" id="{1A93BCAA-11C0-4386-B153-AE8FD83BC02B}"/>
              </a:ext>
            </a:extLst>
          </p:cNvPr>
          <p:cNvSpPr txBox="1"/>
          <p:nvPr/>
        </p:nvSpPr>
        <p:spPr>
          <a:xfrm>
            <a:off x="4522963" y="506074"/>
            <a:ext cx="3146074" cy="369332"/>
          </a:xfrm>
          <a:prstGeom prst="rect">
            <a:avLst/>
          </a:prstGeom>
          <a:noFill/>
        </p:spPr>
        <p:txBody>
          <a:bodyPr wrap="square" rtlCol="0">
            <a:spAutoFit/>
          </a:bodyPr>
          <a:lstStyle/>
          <a:p>
            <a:pPr algn="ctr"/>
            <a:r>
              <a:rPr lang="en-GB" dirty="0">
                <a:solidFill>
                  <a:schemeClr val="accent1"/>
                </a:solidFill>
              </a:rPr>
              <a:t>Teacher Flyer</a:t>
            </a:r>
          </a:p>
        </p:txBody>
      </p:sp>
      <p:sp>
        <p:nvSpPr>
          <p:cNvPr id="11" name="TextBox 10">
            <a:extLst>
              <a:ext uri="{FF2B5EF4-FFF2-40B4-BE49-F238E27FC236}">
                <a16:creationId xmlns:a16="http://schemas.microsoft.com/office/drawing/2014/main" id="{B5DA2C84-3957-4488-8DDD-98522483D1F7}"/>
              </a:ext>
            </a:extLst>
          </p:cNvPr>
          <p:cNvSpPr txBox="1"/>
          <p:nvPr/>
        </p:nvSpPr>
        <p:spPr>
          <a:xfrm>
            <a:off x="9007692" y="690740"/>
            <a:ext cx="2592199" cy="369332"/>
          </a:xfrm>
          <a:prstGeom prst="rect">
            <a:avLst/>
          </a:prstGeom>
          <a:noFill/>
        </p:spPr>
        <p:txBody>
          <a:bodyPr wrap="square" rtlCol="0">
            <a:spAutoFit/>
          </a:bodyPr>
          <a:lstStyle/>
          <a:p>
            <a:pPr algn="ctr"/>
            <a:r>
              <a:rPr lang="en-GB" dirty="0">
                <a:solidFill>
                  <a:schemeClr val="accent1"/>
                </a:solidFill>
              </a:rPr>
              <a:t>Pupil Bookmark</a:t>
            </a:r>
          </a:p>
        </p:txBody>
      </p:sp>
      <p:sp>
        <p:nvSpPr>
          <p:cNvPr id="12" name="Rectangle 11">
            <a:extLst>
              <a:ext uri="{FF2B5EF4-FFF2-40B4-BE49-F238E27FC236}">
                <a16:creationId xmlns:a16="http://schemas.microsoft.com/office/drawing/2014/main" id="{A90B645F-0557-4DFE-A757-D97D6F47D8AA}"/>
              </a:ext>
            </a:extLst>
          </p:cNvPr>
          <p:cNvSpPr/>
          <p:nvPr/>
        </p:nvSpPr>
        <p:spPr>
          <a:xfrm>
            <a:off x="91887" y="1209092"/>
            <a:ext cx="4018852" cy="560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10C256E-E5B2-4537-A3DA-B3056DDCD8ED}"/>
              </a:ext>
            </a:extLst>
          </p:cNvPr>
          <p:cNvSpPr/>
          <p:nvPr/>
        </p:nvSpPr>
        <p:spPr>
          <a:xfrm>
            <a:off x="4208426" y="905431"/>
            <a:ext cx="4066266" cy="2959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E135E0F-DCB7-4985-8985-478C8C179CD6}"/>
              </a:ext>
            </a:extLst>
          </p:cNvPr>
          <p:cNvSpPr/>
          <p:nvPr/>
        </p:nvSpPr>
        <p:spPr>
          <a:xfrm>
            <a:off x="4208068" y="3874016"/>
            <a:ext cx="4066267" cy="2842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CB6CFCD-715E-407A-B545-3DF20831CED8}"/>
              </a:ext>
            </a:extLst>
          </p:cNvPr>
          <p:cNvSpPr/>
          <p:nvPr/>
        </p:nvSpPr>
        <p:spPr>
          <a:xfrm>
            <a:off x="8489658" y="1096207"/>
            <a:ext cx="1814134" cy="52047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F7876EE-9313-4DC1-ABB6-5CC184464379}"/>
              </a:ext>
            </a:extLst>
          </p:cNvPr>
          <p:cNvSpPr/>
          <p:nvPr/>
        </p:nvSpPr>
        <p:spPr>
          <a:xfrm>
            <a:off x="10311145" y="1096206"/>
            <a:ext cx="1797389" cy="52047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46702BF-4413-47A1-A04A-5104BE26D910}"/>
              </a:ext>
            </a:extLst>
          </p:cNvPr>
          <p:cNvSpPr txBox="1"/>
          <p:nvPr/>
        </p:nvSpPr>
        <p:spPr>
          <a:xfrm>
            <a:off x="4096783" y="77122"/>
            <a:ext cx="4113749" cy="369332"/>
          </a:xfrm>
          <a:prstGeom prst="rect">
            <a:avLst/>
          </a:prstGeom>
          <a:noFill/>
        </p:spPr>
        <p:txBody>
          <a:bodyPr wrap="square" rtlCol="0">
            <a:spAutoFit/>
          </a:bodyPr>
          <a:lstStyle/>
          <a:p>
            <a:pPr algn="ctr"/>
            <a:r>
              <a:rPr lang="en-GB" b="1" dirty="0">
                <a:latin typeface="Ink Free" panose="03080402000500000000" pitchFamily="66" charset="0"/>
              </a:rPr>
              <a:t>Promotional Materials</a:t>
            </a:r>
          </a:p>
        </p:txBody>
      </p:sp>
    </p:spTree>
    <p:extLst>
      <p:ext uri="{BB962C8B-B14F-4D97-AF65-F5344CB8AC3E}">
        <p14:creationId xmlns:p14="http://schemas.microsoft.com/office/powerpoint/2010/main" val="88259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1D34B5-8454-436E-823A-D732D07444BA}"/>
              </a:ext>
            </a:extLst>
          </p:cNvPr>
          <p:cNvPicPr>
            <a:picLocks noChangeAspect="1"/>
          </p:cNvPicPr>
          <p:nvPr/>
        </p:nvPicPr>
        <p:blipFill>
          <a:blip r:embed="rId2"/>
          <a:stretch>
            <a:fillRect/>
          </a:stretch>
        </p:blipFill>
        <p:spPr>
          <a:xfrm>
            <a:off x="234990" y="119972"/>
            <a:ext cx="2472973" cy="1406825"/>
          </a:xfrm>
          <a:prstGeom prst="rect">
            <a:avLst/>
          </a:prstGeom>
        </p:spPr>
      </p:pic>
      <p:sp>
        <p:nvSpPr>
          <p:cNvPr id="3" name="Content Placeholder 2">
            <a:extLst>
              <a:ext uri="{FF2B5EF4-FFF2-40B4-BE49-F238E27FC236}">
                <a16:creationId xmlns:a16="http://schemas.microsoft.com/office/drawing/2014/main" id="{2E28D0C3-E59C-44A2-845C-62042A4CF75C}"/>
              </a:ext>
            </a:extLst>
          </p:cNvPr>
          <p:cNvSpPr>
            <a:spLocks noGrp="1"/>
          </p:cNvSpPr>
          <p:nvPr>
            <p:ph idx="1"/>
          </p:nvPr>
        </p:nvSpPr>
        <p:spPr>
          <a:xfrm>
            <a:off x="1883194" y="620031"/>
            <a:ext cx="8229600" cy="4525963"/>
          </a:xfrm>
        </p:spPr>
        <p:txBody>
          <a:bodyPr>
            <a:normAutofit/>
          </a:bodyPr>
          <a:lstStyle/>
          <a:p>
            <a:pPr marL="0" indent="0" algn="ctr">
              <a:buNone/>
            </a:pPr>
            <a:r>
              <a:rPr lang="en-GB" sz="4800" b="1" dirty="0">
                <a:latin typeface="Ink Free" panose="03080402000500000000" pitchFamily="66" charset="0"/>
              </a:rPr>
              <a:t>Questions?</a:t>
            </a:r>
          </a:p>
        </p:txBody>
      </p:sp>
      <p:sp>
        <p:nvSpPr>
          <p:cNvPr id="5" name="Rectangle 4">
            <a:extLst>
              <a:ext uri="{FF2B5EF4-FFF2-40B4-BE49-F238E27FC236}">
                <a16:creationId xmlns:a16="http://schemas.microsoft.com/office/drawing/2014/main" id="{6C24C0D7-AD21-4A8D-B892-486FB8096DEC}"/>
              </a:ext>
            </a:extLst>
          </p:cNvPr>
          <p:cNvSpPr/>
          <p:nvPr/>
        </p:nvSpPr>
        <p:spPr>
          <a:xfrm>
            <a:off x="989034" y="1712006"/>
            <a:ext cx="9744000" cy="4809009"/>
          </a:xfrm>
          <a:prstGeom prst="rect">
            <a:avLst/>
          </a:prstGeom>
        </p:spPr>
        <p:txBody>
          <a:bodyPr wrap="square">
            <a:spAutoFit/>
          </a:bodyPr>
          <a:lstStyle/>
          <a:p>
            <a:endParaRPr lang="en-GB" sz="2000" dirty="0">
              <a:latin typeface="Ink Free" panose="03080402000500000000" pitchFamily="66" charset="0"/>
              <a:ea typeface="Calibri" panose="020F0502020204030204" pitchFamily="34" charset="0"/>
            </a:endParaRPr>
          </a:p>
          <a:p>
            <a:pPr>
              <a:spcAft>
                <a:spcPts val="0"/>
              </a:spcAft>
            </a:pPr>
            <a:endParaRPr lang="en-GB" sz="1600" b="1" dirty="0">
              <a:solidFill>
                <a:srgbClr val="1F497D"/>
              </a:solidFill>
              <a:latin typeface="Ink Free" panose="03080402000500000000" pitchFamily="66" charset="0"/>
              <a:ea typeface="Calibri" panose="020F0502020204030204" pitchFamily="34" charset="0"/>
            </a:endParaRPr>
          </a:p>
          <a:p>
            <a:r>
              <a:rPr lang="en-GB" sz="1600" dirty="0">
                <a:latin typeface="Ink Free" panose="03080402000500000000" pitchFamily="66" charset="0"/>
              </a:rPr>
              <a:t>For further information</a:t>
            </a:r>
          </a:p>
          <a:p>
            <a:endParaRPr lang="en-GB" sz="1600" dirty="0">
              <a:latin typeface="Ink Free" panose="03080402000500000000" pitchFamily="66" charset="0"/>
            </a:endParaRPr>
          </a:p>
          <a:p>
            <a:r>
              <a:rPr lang="en-GB" sz="1600" u="sng" dirty="0">
                <a:latin typeface="Ink Free" panose="03080402000500000000" pitchFamily="66" charset="0"/>
              </a:rPr>
              <a:t>EWTS Trust areas, please contact:</a:t>
            </a:r>
          </a:p>
          <a:p>
            <a:endParaRPr lang="en-GB" sz="1600" u="sng" dirty="0">
              <a:latin typeface="Ink Free" panose="03080402000500000000" pitchFamily="66" charset="0"/>
            </a:endParaRPr>
          </a:p>
          <a:p>
            <a:r>
              <a:rPr lang="en-GB" sz="1600" dirty="0">
                <a:latin typeface="Ink Free" panose="03080402000500000000" pitchFamily="66" charset="0"/>
              </a:rPr>
              <a:t>Belfast and South Eastern Trust: </a:t>
            </a:r>
            <a:r>
              <a:rPr lang="en-GB" sz="1600" dirty="0">
                <a:latin typeface="Ink Free" panose="03080402000500000000" pitchFamily="66" charset="0"/>
              </a:rPr>
              <a:t>EWTS@belfasttrust.hscni.net</a:t>
            </a:r>
            <a:endParaRPr lang="en-GB" sz="1600" dirty="0">
              <a:latin typeface="Ink Free" panose="03080402000500000000" pitchFamily="66" charset="0"/>
            </a:endParaRPr>
          </a:p>
          <a:p>
            <a:r>
              <a:rPr lang="en-GB" sz="1600" dirty="0">
                <a:latin typeface="Ink Free" panose="03080402000500000000" pitchFamily="66" charset="0"/>
              </a:rPr>
              <a:t> </a:t>
            </a:r>
            <a:endParaRPr lang="en-GB" sz="1600" dirty="0">
              <a:latin typeface="Ink Free" panose="03080402000500000000" pitchFamily="66" charset="0"/>
              <a:ea typeface="Calibri" panose="020F0502020204030204" pitchFamily="34" charset="0"/>
            </a:endParaRPr>
          </a:p>
          <a:p>
            <a:r>
              <a:rPr lang="en-GB" sz="1600" dirty="0">
                <a:latin typeface="Ink Free" panose="03080402000500000000" pitchFamily="66" charset="0"/>
              </a:rPr>
              <a:t>Northern Trust: </a:t>
            </a:r>
            <a:r>
              <a:rPr lang="en-GB" sz="1600" dirty="0">
                <a:latin typeface="Ink Free" panose="03080402000500000000" pitchFamily="66" charset="0"/>
              </a:rPr>
              <a:t>EWTS@northerntrust.hscni.net</a:t>
            </a:r>
            <a:endParaRPr lang="en-GB" sz="1600" dirty="0">
              <a:latin typeface="Ink Free" panose="03080402000500000000" pitchFamily="66" charset="0"/>
            </a:endParaRPr>
          </a:p>
          <a:p>
            <a:r>
              <a:rPr lang="en-GB" sz="1600" dirty="0">
                <a:latin typeface="Ink Free" panose="03080402000500000000" pitchFamily="66" charset="0"/>
              </a:rPr>
              <a:t> </a:t>
            </a:r>
          </a:p>
          <a:p>
            <a:r>
              <a:rPr lang="en-GB" sz="1600" dirty="0">
                <a:latin typeface="Ink Free" panose="03080402000500000000" pitchFamily="66" charset="0"/>
              </a:rPr>
              <a:t>Southern Trust: </a:t>
            </a:r>
            <a:r>
              <a:rPr lang="en-GB" sz="1600" dirty="0">
                <a:latin typeface="Ink Free" panose="03080402000500000000" pitchFamily="66" charset="0"/>
              </a:rPr>
              <a:t>EWTS@southerntrust.hscni.net</a:t>
            </a:r>
            <a:endParaRPr lang="en-GB" sz="1600" dirty="0">
              <a:latin typeface="Ink Free" panose="03080402000500000000" pitchFamily="66" charset="0"/>
            </a:endParaRPr>
          </a:p>
          <a:p>
            <a:r>
              <a:rPr lang="en-GB" sz="1600" dirty="0">
                <a:latin typeface="Ink Free" panose="03080402000500000000" pitchFamily="66" charset="0"/>
              </a:rPr>
              <a:t> </a:t>
            </a:r>
          </a:p>
          <a:p>
            <a:r>
              <a:rPr lang="en-GB" sz="1600" dirty="0">
                <a:latin typeface="Ink Free" panose="03080402000500000000" pitchFamily="66" charset="0"/>
              </a:rPr>
              <a:t>Western Trust: </a:t>
            </a:r>
            <a:r>
              <a:rPr lang="en-GB" sz="1600" dirty="0">
                <a:latin typeface="Ink Free" panose="03080402000500000000" pitchFamily="66" charset="0"/>
              </a:rPr>
              <a:t>EWTS@westerntrust.hscni.net</a:t>
            </a:r>
            <a:endParaRPr lang="en-GB" sz="1600" dirty="0">
              <a:latin typeface="Ink Free" panose="03080402000500000000" pitchFamily="66" charset="0"/>
            </a:endParaRPr>
          </a:p>
          <a:p>
            <a:endParaRPr lang="en-GB" sz="1600" dirty="0">
              <a:latin typeface="Ink Free" panose="03080402000500000000" pitchFamily="66" charset="0"/>
            </a:endParaRPr>
          </a:p>
          <a:p>
            <a:endParaRPr lang="en-GB" sz="1600" dirty="0">
              <a:latin typeface="Ink Free" panose="03080402000500000000" pitchFamily="66" charset="0"/>
            </a:endParaRPr>
          </a:p>
          <a:p>
            <a:endParaRPr lang="en-GB" sz="1600" b="1" dirty="0">
              <a:solidFill>
                <a:srgbClr val="1F497D"/>
              </a:solidFill>
              <a:latin typeface="Ink Free" panose="03080402000500000000" pitchFamily="66" charset="0"/>
              <a:ea typeface="Calibri" panose="020F0502020204030204" pitchFamily="34" charset="0"/>
            </a:endParaRPr>
          </a:p>
          <a:p>
            <a:r>
              <a:rPr lang="en-GB" sz="1200" dirty="0">
                <a:latin typeface="Ink Free" panose="03080402000500000000" pitchFamily="66" charset="0"/>
                <a:ea typeface="Calibri" panose="020F0502020204030204" pitchFamily="34" charset="0"/>
              </a:rPr>
              <a:t>EWTS Regional Coordinator |  Dr Theresa McShane | SPPG | </a:t>
            </a:r>
            <a:r>
              <a:rPr lang="en-GB" sz="1200" dirty="0">
                <a:latin typeface="Ink Free" panose="03080402000500000000" pitchFamily="66" charset="0"/>
                <a:ea typeface="Calibri" panose="020F0502020204030204" pitchFamily="34" charset="0"/>
              </a:rPr>
              <a:t>Theresa.mcshane@hscni.net</a:t>
            </a:r>
            <a:endParaRPr lang="en-GB" sz="1200" dirty="0">
              <a:latin typeface="Ink Free" panose="03080402000500000000" pitchFamily="66" charset="0"/>
              <a:ea typeface="Calibri" panose="020F0502020204030204" pitchFamily="34" charset="0"/>
            </a:endParaRPr>
          </a:p>
          <a:p>
            <a:endParaRPr lang="en-GB" sz="1200" dirty="0">
              <a:latin typeface="Ink Free" panose="03080402000500000000" pitchFamily="66" charset="0"/>
              <a:ea typeface="Calibri" panose="020F0502020204030204" pitchFamily="34" charset="0"/>
            </a:endParaRPr>
          </a:p>
          <a:p>
            <a:endParaRPr lang="en-GB" sz="1200" dirty="0">
              <a:latin typeface="Ink Free" panose="03080402000500000000" pitchFamily="66" charset="0"/>
              <a:ea typeface="Calibri" panose="020F0502020204030204" pitchFamily="34" charset="0"/>
            </a:endParaRPr>
          </a:p>
          <a:p>
            <a:pPr algn="ctr">
              <a:spcAft>
                <a:spcPts val="0"/>
              </a:spcAft>
            </a:pPr>
            <a:endParaRPr lang="en-GB" sz="1050" b="1" dirty="0">
              <a:solidFill>
                <a:srgbClr val="1F497D"/>
              </a:solidFill>
              <a:latin typeface="Ink Free" panose="03080402000500000000" pitchFamily="66" charset="0"/>
              <a:ea typeface="Calibri" panose="020F0502020204030204" pitchFamily="34" charset="0"/>
            </a:endParaRPr>
          </a:p>
        </p:txBody>
      </p:sp>
    </p:spTree>
    <p:extLst>
      <p:ext uri="{BB962C8B-B14F-4D97-AF65-F5344CB8AC3E}">
        <p14:creationId xmlns:p14="http://schemas.microsoft.com/office/powerpoint/2010/main" val="1952382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TotalTime>
  <Words>504</Words>
  <Application>Microsoft Office PowerPoint</Application>
  <PresentationFormat>Widescreen</PresentationFormat>
  <Paragraphs>107</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Comic Sans MS</vt:lpstr>
      <vt:lpstr>Ink Free</vt:lpstr>
      <vt:lpstr>Wingdings</vt:lpstr>
      <vt:lpstr>Wingdings 2</vt:lpstr>
      <vt:lpstr>Office Theme</vt:lpstr>
      <vt:lpstr>PowerPoint Presentation</vt:lpstr>
      <vt:lpstr>What’s the problem and what difference can schools make?</vt:lpstr>
      <vt:lpstr>The Background</vt:lpstr>
      <vt:lpstr>The Teams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McShane</dc:creator>
  <cp:lastModifiedBy>Theresa McShane</cp:lastModifiedBy>
  <cp:revision>33</cp:revision>
  <dcterms:created xsi:type="dcterms:W3CDTF">2024-01-04T11:08:36Z</dcterms:created>
  <dcterms:modified xsi:type="dcterms:W3CDTF">2024-02-06T15:29:53Z</dcterms:modified>
</cp:coreProperties>
</file>